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0" r:id="rId3"/>
    <p:sldId id="292" r:id="rId4"/>
    <p:sldId id="272" r:id="rId5"/>
    <p:sldId id="309" r:id="rId6"/>
    <p:sldId id="310" r:id="rId7"/>
    <p:sldId id="302" r:id="rId8"/>
    <p:sldId id="297" r:id="rId9"/>
    <p:sldId id="293" r:id="rId10"/>
    <p:sldId id="300" r:id="rId11"/>
    <p:sldId id="299" r:id="rId12"/>
    <p:sldId id="298" r:id="rId13"/>
    <p:sldId id="301" r:id="rId14"/>
    <p:sldId id="278" r:id="rId15"/>
    <p:sldId id="312" r:id="rId16"/>
    <p:sldId id="279" r:id="rId17"/>
    <p:sldId id="283" r:id="rId18"/>
    <p:sldId id="280" r:id="rId19"/>
    <p:sldId id="313" r:id="rId20"/>
    <p:sldId id="285" r:id="rId21"/>
    <p:sldId id="284" r:id="rId22"/>
    <p:sldId id="314" r:id="rId23"/>
    <p:sldId id="282" r:id="rId24"/>
    <p:sldId id="286" r:id="rId25"/>
    <p:sldId id="303" r:id="rId26"/>
    <p:sldId id="311" r:id="rId27"/>
    <p:sldId id="305" r:id="rId28"/>
    <p:sldId id="306" r:id="rId29"/>
    <p:sldId id="307" r:id="rId30"/>
    <p:sldId id="30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5D1"/>
    <a:srgbClr val="00CC00"/>
    <a:srgbClr val="000000"/>
    <a:srgbClr val="032BD3"/>
    <a:srgbClr val="1BA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46" autoAdjust="0"/>
    <p:restoredTop sz="94655"/>
  </p:normalViewPr>
  <p:slideViewPr>
    <p:cSldViewPr>
      <p:cViewPr varScale="1">
        <p:scale>
          <a:sx n="70" d="100"/>
          <a:sy n="70" d="100"/>
        </p:scale>
        <p:origin x="7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5481"/>
            <a:ext cx="7772400" cy="2819400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/>
              </a:rPr>
              <a:t>Mediating with LIRA</a:t>
            </a:r>
            <a:br>
              <a:rPr lang="en-US" dirty="0">
                <a:effectLst/>
              </a:rPr>
            </a:br>
            <a:endParaRPr lang="en-US" sz="540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4572000"/>
            <a:ext cx="7239000" cy="16002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</a:rPr>
              <a:t>This is based on </a:t>
            </a:r>
            <a:r>
              <a:rPr lang="en-US" sz="2400" i="1" dirty="0">
                <a:solidFill>
                  <a:schemeClr val="bg1"/>
                </a:solidFill>
                <a:latin typeface="+mj-lt"/>
              </a:rPr>
              <a:t>Litigation Interest and Risk Assessment:  Help Your Clients Make Good Litigation Decisions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by Michaela </a:t>
            </a:r>
            <a:r>
              <a:rPr lang="en-US" sz="2400" dirty="0" err="1">
                <a:solidFill>
                  <a:schemeClr val="bg1"/>
                </a:solidFill>
                <a:latin typeface="+mj-lt"/>
              </a:rPr>
              <a:t>Keet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, Heather Heavin, and  John Lande.  Copyright 2020 American Bar Association.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31E5-B3F5-41B0-9905-152EA211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1.  Potentially Unfavorable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Court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711EB-7EFD-456A-BAB9-450104B9A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Litigation can provide substantial benefits to parties and society . . 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. . . but litigation is inherently risky and parties may get unfavorable court decisions.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Parties’ expectations about court outcome often are major factors in mediation.</a:t>
            </a:r>
          </a:p>
        </p:txBody>
      </p:sp>
    </p:spTree>
    <p:extLst>
      <p:ext uri="{BB962C8B-B14F-4D97-AF65-F5344CB8AC3E}">
        <p14:creationId xmlns:p14="http://schemas.microsoft.com/office/powerpoint/2010/main" val="3697054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1EDC3-9C51-4445-84B6-C3733B430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16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2.  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7C44E-8FCB-4100-A66A-8A52CEA2C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Litigation imposes tangible costs including: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Legal fees for represented parties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Legal expenses for discovery, experts etc.</a:t>
            </a:r>
          </a:p>
        </p:txBody>
      </p:sp>
    </p:spTree>
    <p:extLst>
      <p:ext uri="{BB962C8B-B14F-4D97-AF65-F5344CB8AC3E}">
        <p14:creationId xmlns:p14="http://schemas.microsoft.com/office/powerpoint/2010/main" val="1552784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C1BB-AF75-4807-9513-AC85548A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3. 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D502F-92FA-498C-8CF7-5F5D4E9E9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27432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Being a party in litigation imposes many intangible costs on parties such as: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Stress causing physical and psychological harm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Being stuck in dispute, not getting on with life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Damaged relationships 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Harm to reputations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Loss of opportunities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90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79398-C1C6-47D5-8B30-CCF449DB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Importance of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017C3-0386-47BD-A0E0-60DE68900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Intangible costs are very important to parties, sometimes more important than the court outcome.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People often ignore or undervalue intangible costs, which reflect parties’ interests.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 can help parties identify and value intangible costs by asking how much it would be worth to avoid delay, risk, stress etc. of going to trial.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Considering value of intangible costs may reduce expectations for monetary outcome, making it easier to settle.</a:t>
            </a:r>
          </a:p>
        </p:txBody>
      </p:sp>
    </p:spTree>
    <p:extLst>
      <p:ext uri="{BB962C8B-B14F-4D97-AF65-F5344CB8AC3E}">
        <p14:creationId xmlns:p14="http://schemas.microsoft.com/office/powerpoint/2010/main" val="3434414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C131-8C2B-4B13-B2F2-6AE4728D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Mediating with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96D38-A9B3-4A60-B550-41C117479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Use key mediation skills of asking good questions and listening carefully.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Figure out what dispute really is about – with parties and lawyers (often in caucus).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Don’t assume that dispute is about correct interpretation of facts or law.  It may be.  But it may be about other sources of conflict.</a:t>
            </a:r>
          </a:p>
        </p:txBody>
      </p:sp>
    </p:spTree>
    <p:extLst>
      <p:ext uri="{BB962C8B-B14F-4D97-AF65-F5344CB8AC3E}">
        <p14:creationId xmlns:p14="http://schemas.microsoft.com/office/powerpoint/2010/main" val="2972800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AD13-2B07-45A3-96E0-5C93A3B5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Common Sources of Conflict</a:t>
            </a:r>
            <a:endParaRPr lang="en-US" b="1" dirty="0">
              <a:solidFill>
                <a:srgbClr val="0F05D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53070-0934-4D21-9424-B7CC6865A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Personality conflicts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Underlying conflicts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Large stakes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Inexperienced lawyers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Fear of looking weak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Parties don’t know or trust each other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Parties don’t know the case yet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Poor communication, including with clients, counsel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Unrealistic expectations about trial outcome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Concern about setting precedent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Lawyers want to fight, perform for clients, increase fees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76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C73DB-8FB2-4D81-8CC0-3C1216F7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Mediator as </a:t>
            </a:r>
            <a:br>
              <a:rPr lang="en-US" sz="5400" b="1" dirty="0">
                <a:solidFill>
                  <a:srgbClr val="0F05D1"/>
                </a:solidFill>
              </a:rPr>
            </a:br>
            <a:r>
              <a:rPr lang="en-US" sz="5400" b="1" dirty="0">
                <a:solidFill>
                  <a:srgbClr val="0F05D1"/>
                </a:solidFill>
              </a:rPr>
              <a:t>Conflict Diagnostician</a:t>
            </a:r>
            <a:endParaRPr lang="en-US" b="1" dirty="0">
              <a:solidFill>
                <a:srgbClr val="0F05D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7903A-9C1B-49E3-996C-545D5589D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1054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Start (in caucus) by asking open questions such as “What is most important to you in this case?“  “Why haven’t parties settled so far?”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Parties generally want favorable financial result – but they vary in what they define as favorable (or acceptable).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Parties often want other things, which may be as or more important than financial outcome.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Other goals include being treated with respect, good relationships, favorable precedent, apologies, future employment, or recommendation.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291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71F8-7702-494B-AB80-EB62A0420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Understanding the Other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1AA4-D005-4220-8D5E-081506A89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Ask what they think are other side’s perspectives and goals.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Then ask if they think any of their perspectives or goals are justified.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Follow up by asking if this affects their assessment of likely court outcome.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Ask what might persuade other side to change their assessment.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187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F3A3-701C-4EA4-95D7-89652EDCB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51" y="685800"/>
            <a:ext cx="82296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Ask How Case Has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Affected Them So Far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EA4B4-5D12-4B5C-A1D4-6D22C8DD5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733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This can be a good, indirect way of finding out their interests.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Generally, they will complain.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Settling provides an opportunity for them to “stop hitting their head against the wall” – because it feels so good when they stop.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3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6938E-1232-48A1-961F-284EF84B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Discussing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B94E-CBF1-4665-8D83-03B08E427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500" b="1" dirty="0">
                <a:latin typeface="+mj-lt"/>
              </a:rPr>
              <a:t>Mediators discuss intangible costs in many ways, such as: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Asking:  “Earlier, you said relationships were important to you.  How would going to trial affect your relationships?”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Coaching:  “When I see people late in litigation, they often say it has taken a toll on them.”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Delegating:  “Please discuss with your lawyer [or other advisor] how going to trial may affect you.”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Telling:  “Going to trial is likely to hurt your reputation and keep you from doing things you want to do.”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16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B6FBE-66F6-4E47-9C4F-1EFCC501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Litigation Interest and Risk Assessment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6C341E-B9AF-4F26-BD7B-E9BE052699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209800"/>
            <a:ext cx="2895600" cy="4336972"/>
          </a:xfrm>
        </p:spPr>
      </p:pic>
    </p:spTree>
    <p:extLst>
      <p:ext uri="{BB962C8B-B14F-4D97-AF65-F5344CB8AC3E}">
        <p14:creationId xmlns:p14="http://schemas.microsoft.com/office/powerpoint/2010/main" val="2135706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9481-DB84-4E2E-8777-CFE64A7B2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Tangible Costs of Litigation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B7FD1-5E02-42F1-B357-2DE13EA12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Ask how much they spent so far in litigation costs.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Then ask how much more they expect to spend if they go to trial.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They may not have exact figures.  Round numbers are fine.</a:t>
            </a:r>
          </a:p>
        </p:txBody>
      </p:sp>
    </p:spTree>
    <p:extLst>
      <p:ext uri="{BB962C8B-B14F-4D97-AF65-F5344CB8AC3E}">
        <p14:creationId xmlns:p14="http://schemas.microsoft.com/office/powerpoint/2010/main" val="1097255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09A7-79A5-44FC-AA26-1DC9D24A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Help Them Assess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Likely Trial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9544D-083E-49AD-9C6D-4E1EE08BE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Generally do this </a:t>
            </a:r>
            <a:r>
              <a:rPr lang="en-US" sz="2800" b="1" u="sng" dirty="0">
                <a:latin typeface="+mj-lt"/>
              </a:rPr>
              <a:t>after</a:t>
            </a:r>
            <a:r>
              <a:rPr lang="en-US" sz="2800" b="1" dirty="0">
                <a:latin typeface="+mj-lt"/>
              </a:rPr>
              <a:t> asking about their interests.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They may be confident they can persuade court about some factual, legal, or remedies issues </a:t>
            </a:r>
            <a:r>
              <a:rPr lang="en-US" sz="2800" dirty="0">
                <a:latin typeface="+mj-lt"/>
              </a:rPr>
              <a:t>– </a:t>
            </a:r>
            <a:r>
              <a:rPr lang="en-US" sz="2800" b="1" dirty="0">
                <a:latin typeface="+mj-lt"/>
              </a:rPr>
              <a:t>and less certain about others.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Ask which issues they might lose.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Ask how they would rebut other side’s arguments.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Ask what is </a:t>
            </a:r>
            <a:r>
              <a:rPr lang="en-US" sz="2800" b="1" u="sng" dirty="0">
                <a:latin typeface="+mj-lt"/>
              </a:rPr>
              <a:t>realistic</a:t>
            </a:r>
            <a:r>
              <a:rPr lang="en-US" sz="2800" b="1" dirty="0">
                <a:latin typeface="+mj-lt"/>
              </a:rPr>
              <a:t> probability that court would find in their favor on those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20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EF59-02AA-4E92-A1E7-4FC20932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Discussing Trial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2939C-FF70-4F01-B650-35E8BB74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1" dirty="0">
                <a:latin typeface="+mj-lt"/>
              </a:rPr>
              <a:t>Mediators discuss trial risks in many ways, such as: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Facilitating:  “What’s your sense of the probability that you can prove X (e.g., breach of duty) at trial?”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Coaching:  “In trial, many judges would have questions about X.”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Delegating:  “Please discuss with your lawyer the likelihood that you will be able to prove X at trial.”</a:t>
            </a:r>
          </a:p>
          <a:p>
            <a:r>
              <a:rPr lang="en-US" sz="2800" b="1" dirty="0">
                <a:latin typeface="+mj-lt"/>
              </a:rPr>
              <a:t>Telling:  “I think that most judges would decide Y about issue X.”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9765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A0A2-26D3-4BF9-8A55-9DBEF61AF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Ask How You Can Be Helpful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3F13-37CD-4A4E-B27E-4DDD4029E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Don’t assume that they just want you to agree with them.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They may want: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your candid assessment of their arguments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understanding of the other side’s views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advice in negotiation strategy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help persuading the other side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u="sng" dirty="0">
                <a:solidFill>
                  <a:srgbClr val="00CC00"/>
                </a:solidFill>
                <a:latin typeface="+mj-lt"/>
              </a:rPr>
              <a:t>Bottom line: don’t assume.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179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6E922-439E-4323-86A1-B8FA90BFA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Your Assessment of the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27A32-EFE3-4F82-BDC1-A2BC78304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Mediators differ about whether they give their opinions.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Some mediators give opinions at outset, sometimes without parties’ permission.  This is problematic.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If you are willing to give your opinions, </a:t>
            </a:r>
            <a:r>
              <a:rPr lang="en-US" sz="2800" b="1" u="sng" dirty="0">
                <a:latin typeface="+mj-lt"/>
              </a:rPr>
              <a:t>ask parties</a:t>
            </a:r>
            <a:r>
              <a:rPr lang="en-US" sz="2800" b="1" dirty="0">
                <a:latin typeface="+mj-lt"/>
              </a:rPr>
              <a:t> if they want to hear your opinion about any issues.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Parties are more likely to accept your opinions if you first understand the case and they ask for your opinion.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They may not want your opinion and you should respect their wishes.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48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A13B-5D2D-42D0-8AE3-2AF8F648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Developing a 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8D909-177B-4D85-B90F-BEE8F734D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78" y="18288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Parties develop bottom lines by adjusting estimated BATNA values by amount of tangible and intangible costs.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Bottom lines are “trip wires” to end mediation if they can’t reach an acceptable agreement.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Bottom lines are major elements of mediation strategies if parties focus on getting a better result than at trial.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233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89364-2B8C-466C-B443-590F2C17B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51" y="762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Mediator as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Dispute System Designer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A1521-1A63-4C94-A7B0-FDBED8622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51" y="1981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Mediators generally are DSD designers, orchestrating preparation and exchange of information.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Mediation by video creates greater need and opportunity to design and manage the process.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LIRA provides more and better tools to design process in consultation with lawyers and/or parties.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Planning for optimal decision-making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Accommodating parties’ process needs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Timing and sequence of sessions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Attendance of particular individuals</a:t>
            </a:r>
          </a:p>
        </p:txBody>
      </p:sp>
    </p:spTree>
    <p:extLst>
      <p:ext uri="{BB962C8B-B14F-4D97-AF65-F5344CB8AC3E}">
        <p14:creationId xmlns:p14="http://schemas.microsoft.com/office/powerpoint/2010/main" val="416824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93EC-CB40-4AA4-B6D4-71FA98D04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Planned Early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Two-Stage Mediation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D53A5-313D-4011-BAD0-FD003F9FF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There is a common norm of trying to complete mediation in a single session, especially civil mediations.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This can put great pressure on parties to settle before they are ready, especially in marathon mediations.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This can result in buyer’s remorse, reneging, poor performance, complaints against mediators or lawyers.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 can improve process by offering option of two-stage mediation so parties can consider LIRA issues after first session.</a:t>
            </a:r>
          </a:p>
        </p:txBody>
      </p:sp>
    </p:spTree>
    <p:extLst>
      <p:ext uri="{BB962C8B-B14F-4D97-AF65-F5344CB8AC3E}">
        <p14:creationId xmlns:p14="http://schemas.microsoft.com/office/powerpoint/2010/main" val="2793778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3CDFC-203B-4DAD-8C48-F32884E7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Doing PETSMs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4D29-A105-4DE3-9754-DCF1187CD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If parties settle in first session, they don’t need second session.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If they don’t settle in first session, you can give them “homework” to prepare for second session.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Planning for possibility of a second session gives “permission” to take time to get information, consult others, and reflect on mediation goals and strategy.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Describe process in advance, perhaps on website as well as convening documents.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2800" b="1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2467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4755-A770-4D8E-8B9D-18299311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Planned Early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MULTI-Stage Mediations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CA352-1E6F-4501-BC2B-A4DC00E3F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Mediators can take advantage of virtual mediation process to break mediation into multiple stages during a particular period, such as a week.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Since parties and lawyers aren’t traveling, they don’t have to be together all at one time.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You can schedule caucuses with just one side without “dead time” of other side waiting.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You can plan for authoritative decision-makers to participate for limited times at end of process.</a:t>
            </a:r>
          </a:p>
        </p:txBody>
      </p:sp>
    </p:spTree>
    <p:extLst>
      <p:ext uri="{BB962C8B-B14F-4D97-AF65-F5344CB8AC3E}">
        <p14:creationId xmlns:p14="http://schemas.microsoft.com/office/powerpoint/2010/main" val="249282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26E03-1BE4-4D31-90FA-83EA60E6D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003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72D8C-F1D6-47DF-A148-7F1D8AC0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Book is practical guide with lots of checklists in appendixes.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It combines research on risk assessment and  early dispute resolution.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Although much is directed to advocates, it includes material specifically for mediators.</a:t>
            </a:r>
          </a:p>
          <a:p>
            <a:r>
              <a:rPr lang="en-US" sz="2800" b="1" dirty="0">
                <a:latin typeface="+mj-lt"/>
              </a:rPr>
              <a:t>For description of book and link to order, go to tinyurl.com/ybc5ou68.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5103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55E1-C224-4D98-BA40-55D649E78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Appendixes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2B058-9B3E-4761-A9BD-2ED9552D8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The book includes appendixes relevant for mediators: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Neutrals’ Questions about Litigation Interests and Risks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Neutrals’ Guidance to Help Parties and Lawyers Prepare for Mediation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Self-Care by Practitioners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4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53921-E893-45B7-A29F-4EF498FB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68BD4-54E1-4474-B76D-9E621CB40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1000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Three-part litigation interest and risk assessment (LIRA) structure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Process you can use in mediations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Potential to take advantage of these techniques in online environment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1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3281D-2804-4DE8-AF85-F6FD6536D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LIRA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4E500-1685-4B27-9CE9-75DD000C1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b="1" u="sng" dirty="0">
                <a:solidFill>
                  <a:srgbClr val="00CC00"/>
                </a:solidFill>
                <a:latin typeface="+mj-lt"/>
              </a:rPr>
              <a:t>Improve party decision-making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Fulfill fundamental professional ethical obligation of lawyers and mediators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Improve results for parties, courts, and society by: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Reducing decision errors in going to trial after rejecting good settlement offer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Reducing tangible and intangible costs of litigation</a:t>
            </a:r>
          </a:p>
        </p:txBody>
      </p:sp>
    </p:spTree>
    <p:extLst>
      <p:ext uri="{BB962C8B-B14F-4D97-AF65-F5344CB8AC3E}">
        <p14:creationId xmlns:p14="http://schemas.microsoft.com/office/powerpoint/2010/main" val="414720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52364-9850-4737-A46B-E1E3F61E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1555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Causes of Bad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69D2A-977F-4458-8424-883F9DAF1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Cognitive and motivational errors such as anchoring, self-serving bias, confirmation bias, hindsight bias, reactive devaluation, sunk cost bias, partisan role bias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Dynamics of lawyer-client relationship producing “conspiracy of optimism” and “prison of fear” inhibiting candid assessment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Reluctance of lawyers to communicate clearly and specifically about litigation risks</a:t>
            </a:r>
          </a:p>
        </p:txBody>
      </p:sp>
    </p:spTree>
    <p:extLst>
      <p:ext uri="{BB962C8B-B14F-4D97-AF65-F5344CB8AC3E}">
        <p14:creationId xmlns:p14="http://schemas.microsoft.com/office/powerpoint/2010/main" val="247743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DC9E9-A515-4E0A-A092-B7D5B1E4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Benefits of LIRA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300B9-2DAC-4F9A-8DED-A1451A134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Mediators often address elements of litigation but not as systematically as LIRA process, which: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Explicitly focuses on intangible costs, which often are overlooked or undervalued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Provides logical sequence to enhance party decision-making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Enables practitioners to adapt process to their philosophies and needs of particular parties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978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E11E8-B8B1-49AD-902D-A96F1902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Mediators’ Use of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07713-6829-4515-882B-AB1AB8615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Mediators using LIRA process can help parties: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 their own LIRAs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Identify key legal and factual uncertainties and possible outcomes to estimate BATNAs and develop bottom lines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Explicitly consider tangible and intangible costs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Develop wise and effective mediation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213087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4587-7852-4533-951C-7A84F729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8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Three Elements of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ABF15-C1AA-4E2D-B440-A2848348B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37" y="1752600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Expected value of court outcome (aka BATNA)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Tangible costs of continuing to litigate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b="1" dirty="0">
                <a:latin typeface="+mj-lt"/>
              </a:rPr>
              <a:t>Intangible costs of continuing to litigate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Note that LIRA process: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Can be used in pre-suit mediation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Generally focuses on monetary disputes – and can include non-monetary issues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Focuses on </a:t>
            </a:r>
            <a:r>
              <a:rPr lang="en-US" sz="2800" b="1" u="sng" dirty="0">
                <a:latin typeface="+mj-lt"/>
              </a:rPr>
              <a:t>future</a:t>
            </a:r>
            <a:r>
              <a:rPr lang="en-US" sz="2800" b="1" dirty="0">
                <a:latin typeface="+mj-lt"/>
              </a:rPr>
              <a:t> costs, not past (sunk) costs</a:t>
            </a:r>
          </a:p>
        </p:txBody>
      </p:sp>
    </p:spTree>
    <p:extLst>
      <p:ext uri="{BB962C8B-B14F-4D97-AF65-F5344CB8AC3E}">
        <p14:creationId xmlns:p14="http://schemas.microsoft.com/office/powerpoint/2010/main" val="160433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10062</TotalTime>
  <Words>1744</Words>
  <Application>Microsoft Office PowerPoint</Application>
  <PresentationFormat>On-screen Show (4:3)</PresentationFormat>
  <Paragraphs>159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Calibri</vt:lpstr>
      <vt:lpstr>Constantia</vt:lpstr>
      <vt:lpstr>Wingdings 2</vt:lpstr>
      <vt:lpstr>Flow</vt:lpstr>
      <vt:lpstr>Mediating with LIRA </vt:lpstr>
      <vt:lpstr>Litigation Interest and Risk Assessment</vt:lpstr>
      <vt:lpstr>Background</vt:lpstr>
      <vt:lpstr>Agenda</vt:lpstr>
      <vt:lpstr>LIRA Goals</vt:lpstr>
      <vt:lpstr>Causes of Bad Decisions</vt:lpstr>
      <vt:lpstr>Benefits of LIRA Process</vt:lpstr>
      <vt:lpstr>Mediators’ Use of LIRA</vt:lpstr>
      <vt:lpstr>Three Elements of LIRA</vt:lpstr>
      <vt:lpstr>1.  Potentially Unfavorable  Court Outcome</vt:lpstr>
      <vt:lpstr>2.  Tangible Costs</vt:lpstr>
      <vt:lpstr>3.  Intangible Costs</vt:lpstr>
      <vt:lpstr>Importance of Intangible Costs</vt:lpstr>
      <vt:lpstr>Mediating with LIRA</vt:lpstr>
      <vt:lpstr>Common Sources of Conflict</vt:lpstr>
      <vt:lpstr>Mediator as  Conflict Diagnostician</vt:lpstr>
      <vt:lpstr>Understanding the Other Side</vt:lpstr>
      <vt:lpstr>Ask How Case Has  Affected Them So Far </vt:lpstr>
      <vt:lpstr>Discussing Intangible Costs</vt:lpstr>
      <vt:lpstr>Tangible Costs of Litigation</vt:lpstr>
      <vt:lpstr>Help Them Assess  Likely Trial Outcome</vt:lpstr>
      <vt:lpstr>Discussing Trial Risks</vt:lpstr>
      <vt:lpstr>Ask How You Can Be Helpful</vt:lpstr>
      <vt:lpstr>Your Assessment of the Case</vt:lpstr>
      <vt:lpstr>Developing a Bottom Line</vt:lpstr>
      <vt:lpstr>Mediator as  Dispute System Designer</vt:lpstr>
      <vt:lpstr>Planned Early  Two-Stage Mediation</vt:lpstr>
      <vt:lpstr>Doing PETSMs</vt:lpstr>
      <vt:lpstr>Planned Early  MULTI-Stage Mediations</vt:lpstr>
      <vt:lpstr>Appendixes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Lande</dc:creator>
  <cp:lastModifiedBy>John Lande</cp:lastModifiedBy>
  <cp:revision>581</cp:revision>
  <dcterms:created xsi:type="dcterms:W3CDTF">2011-07-15T17:41:49Z</dcterms:created>
  <dcterms:modified xsi:type="dcterms:W3CDTF">2020-06-09T16:06:43Z</dcterms:modified>
</cp:coreProperties>
</file>