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90" r:id="rId3"/>
    <p:sldId id="292" r:id="rId4"/>
    <p:sldId id="272" r:id="rId5"/>
    <p:sldId id="310" r:id="rId6"/>
    <p:sldId id="311" r:id="rId7"/>
    <p:sldId id="312" r:id="rId8"/>
    <p:sldId id="313" r:id="rId9"/>
    <p:sldId id="293" r:id="rId10"/>
    <p:sldId id="300" r:id="rId11"/>
    <p:sldId id="299" r:id="rId12"/>
    <p:sldId id="298" r:id="rId13"/>
    <p:sldId id="314" r:id="rId14"/>
    <p:sldId id="278" r:id="rId15"/>
    <p:sldId id="315" r:id="rId16"/>
    <p:sldId id="316" r:id="rId17"/>
    <p:sldId id="317" r:id="rId18"/>
    <p:sldId id="280" r:id="rId19"/>
    <p:sldId id="319" r:id="rId20"/>
    <p:sldId id="285" r:id="rId21"/>
    <p:sldId id="284" r:id="rId22"/>
    <p:sldId id="320" r:id="rId23"/>
    <p:sldId id="282" r:id="rId24"/>
    <p:sldId id="294" r:id="rId25"/>
    <p:sldId id="295" r:id="rId26"/>
    <p:sldId id="296" r:id="rId27"/>
    <p:sldId id="303" r:id="rId28"/>
    <p:sldId id="318" r:id="rId29"/>
    <p:sldId id="273" r:id="rId30"/>
    <p:sldId id="305" r:id="rId31"/>
    <p:sldId id="306" r:id="rId32"/>
    <p:sldId id="307" r:id="rId33"/>
    <p:sldId id="308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05D1"/>
    <a:srgbClr val="00CC00"/>
    <a:srgbClr val="000000"/>
    <a:srgbClr val="032BD3"/>
    <a:srgbClr val="1BA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8110" autoAdjust="0"/>
    <p:restoredTop sz="94655"/>
  </p:normalViewPr>
  <p:slideViewPr>
    <p:cSldViewPr>
      <p:cViewPr varScale="1">
        <p:scale>
          <a:sx n="70" d="100"/>
          <a:sy n="70" d="100"/>
        </p:scale>
        <p:origin x="72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C00FB-F57A-43A3-BA5C-131244352BCD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8E479-6DC5-41E2-B8A1-EECF2E316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C00FB-F57A-43A3-BA5C-131244352BCD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8E479-6DC5-41E2-B8A1-EECF2E316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C00FB-F57A-43A3-BA5C-131244352BCD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8E479-6DC5-41E2-B8A1-EECF2E316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C00FB-F57A-43A3-BA5C-131244352BCD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8E479-6DC5-41E2-B8A1-EECF2E316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C00FB-F57A-43A3-BA5C-131244352BCD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8E479-6DC5-41E2-B8A1-EECF2E316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C00FB-F57A-43A3-BA5C-131244352BCD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8E479-6DC5-41E2-B8A1-EECF2E316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C00FB-F57A-43A3-BA5C-131244352BCD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8E479-6DC5-41E2-B8A1-EECF2E316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C00FB-F57A-43A3-BA5C-131244352BCD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8E479-6DC5-41E2-B8A1-EECF2E316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C00FB-F57A-43A3-BA5C-131244352BCD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8E479-6DC5-41E2-B8A1-EECF2E316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C00FB-F57A-43A3-BA5C-131244352BCD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8E479-6DC5-41E2-B8A1-EECF2E316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C00FB-F57A-43A3-BA5C-131244352BCD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D8E479-6DC5-41E2-B8A1-EECF2E316F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4FC00FB-F57A-43A3-BA5C-131244352BCD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D8E479-6DC5-41E2-B8A1-EECF2E316FB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772400" cy="2819400"/>
          </a:xfrm>
        </p:spPr>
        <p:txBody>
          <a:bodyPr>
            <a:no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effectLst/>
              </a:rPr>
              <a:t>Helping Legal Clients Using LIRA Techniques</a:t>
            </a:r>
            <a:br>
              <a:rPr lang="en-US" dirty="0">
                <a:effectLst/>
              </a:rPr>
            </a:br>
            <a:endParaRPr lang="en-US" sz="5400" dirty="0">
              <a:solidFill>
                <a:schemeClr val="bg1"/>
              </a:solidFill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52500" y="4648200"/>
            <a:ext cx="7239000" cy="16764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solidFill>
                  <a:schemeClr val="bg1"/>
                </a:solidFill>
                <a:latin typeface="+mj-lt"/>
              </a:rPr>
              <a:t>This is based on </a:t>
            </a:r>
            <a:r>
              <a:rPr lang="en-US" sz="2400" i="1" dirty="0">
                <a:solidFill>
                  <a:schemeClr val="bg1"/>
                </a:solidFill>
                <a:latin typeface="+mj-lt"/>
              </a:rPr>
              <a:t>Litigation Interest and Risk Assessment:  Help Your Clients Make Good Litigation Decisions </a:t>
            </a:r>
            <a:r>
              <a:rPr lang="en-US" sz="2400" dirty="0">
                <a:solidFill>
                  <a:schemeClr val="bg1"/>
                </a:solidFill>
                <a:latin typeface="+mj-lt"/>
              </a:rPr>
              <a:t>by Michaela </a:t>
            </a:r>
            <a:r>
              <a:rPr lang="en-US" sz="2400" dirty="0" err="1">
                <a:solidFill>
                  <a:schemeClr val="bg1"/>
                </a:solidFill>
                <a:latin typeface="+mj-lt"/>
              </a:rPr>
              <a:t>Keet</a:t>
            </a:r>
            <a:r>
              <a:rPr lang="en-US" sz="2400" dirty="0">
                <a:solidFill>
                  <a:schemeClr val="bg1"/>
                </a:solidFill>
                <a:latin typeface="+mj-lt"/>
              </a:rPr>
              <a:t>, Heather Heavin, and  John Lande.  Copyright 2020 American Bar Association.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431E5-B3F5-41B0-9905-152EA2111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1.  Potentially Unfavorable </a:t>
            </a:r>
            <a:br>
              <a:rPr lang="en-US" b="1" dirty="0">
                <a:solidFill>
                  <a:srgbClr val="0F05D1"/>
                </a:solidFill>
              </a:rPr>
            </a:br>
            <a:r>
              <a:rPr lang="en-US" b="1" dirty="0">
                <a:solidFill>
                  <a:srgbClr val="0F05D1"/>
                </a:solidFill>
              </a:rPr>
              <a:t>Court Outcome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711EB-7EFD-456A-BAB9-450104B9A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8862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Litigation can provide substantial benefits to parties and society . . . 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. . . but litigation is inherently risky and parties may get unfavorable court decisions.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Parties’ expectations about court outcome often are major factors in mediation.</a:t>
            </a:r>
          </a:p>
        </p:txBody>
      </p:sp>
    </p:spTree>
    <p:extLst>
      <p:ext uri="{BB962C8B-B14F-4D97-AF65-F5344CB8AC3E}">
        <p14:creationId xmlns:p14="http://schemas.microsoft.com/office/powerpoint/2010/main" val="36970542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1EDC3-9C51-4445-84B6-C3733B430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09516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2.  Tangible Costs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27C44E-8FCB-4100-A66A-8A52CEA2C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b="1" dirty="0">
                <a:latin typeface="+mj-lt"/>
              </a:rPr>
              <a:t>Litigation imposes tangible costs including: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Legal fees for represented parties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Legal expenses for discovery, experts etc.</a:t>
            </a:r>
          </a:p>
        </p:txBody>
      </p:sp>
    </p:spTree>
    <p:extLst>
      <p:ext uri="{BB962C8B-B14F-4D97-AF65-F5344CB8AC3E}">
        <p14:creationId xmlns:p14="http://schemas.microsoft.com/office/powerpoint/2010/main" val="15527847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FC1BB-AF75-4807-9513-AC85548AA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3.  Intangible Costs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7D502F-92FA-498C-8CF7-5F5D4E9E91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-27432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b="1" dirty="0">
                <a:latin typeface="+mj-lt"/>
              </a:rPr>
              <a:t>Being a party in litigation imposes many intangible costs on parties such as:</a:t>
            </a:r>
          </a:p>
          <a:p>
            <a:pPr marL="0" lvl="1" indent="-274320"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Stress causing physical and psychological harm</a:t>
            </a:r>
          </a:p>
          <a:p>
            <a:pPr marL="0" lvl="1" indent="-274320"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Being stuck in dispute, not getting on with life</a:t>
            </a:r>
          </a:p>
          <a:p>
            <a:pPr marL="0" lvl="1" indent="-274320"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Damaged relationships </a:t>
            </a:r>
          </a:p>
          <a:p>
            <a:pPr marL="0" lvl="1" indent="-274320"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Harm to reputations</a:t>
            </a:r>
          </a:p>
          <a:p>
            <a:pPr marL="0" lvl="1" indent="-274320"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Loss of opportunities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0902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79398-C1C6-47D5-8B30-CCF449DB9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Importance of Intangible Costs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6017C3-0386-47BD-A0E0-60DE689002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800600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Intangible costs are very important to parties, sometimes more important than the court outcome.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People often ignore or undervalue intangible costs, which reflect parties’ interests.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You can help parties identify and value intangible costs by asking how much it would be worth to avoid delay, risk, stress etc. of going to trial.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Considering value of intangible costs may reduce expectations for monetary outcome, making it easier to settle.</a:t>
            </a:r>
          </a:p>
        </p:txBody>
      </p:sp>
    </p:spTree>
    <p:extLst>
      <p:ext uri="{BB962C8B-B14F-4D97-AF65-F5344CB8AC3E}">
        <p14:creationId xmlns:p14="http://schemas.microsoft.com/office/powerpoint/2010/main" val="3971796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6C131-8C2B-4B13-B2F2-6AE4728D9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Helping Clients with LIRA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96D38-A9B3-4A60-B550-41C1174790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Use key legal skills of asking good questions and listening carefully.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Figure out what the dispute really is about – jointly with the clients.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Don’t assume that dispute is about correct interpretation of facts or law.  It may be.  But it may be about other sources of conflict.</a:t>
            </a:r>
          </a:p>
        </p:txBody>
      </p:sp>
    </p:spTree>
    <p:extLst>
      <p:ext uri="{BB962C8B-B14F-4D97-AF65-F5344CB8AC3E}">
        <p14:creationId xmlns:p14="http://schemas.microsoft.com/office/powerpoint/2010/main" val="29728006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FAD13-2B07-45A3-96E0-5C93A3B58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rgbClr val="0F05D1"/>
                </a:solidFill>
              </a:rPr>
              <a:t>Common Sources of Conflict</a:t>
            </a:r>
            <a:endParaRPr lang="en-US" b="1" dirty="0">
              <a:solidFill>
                <a:srgbClr val="0F05D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C53070-0934-4D21-9424-B7CC6865AA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752600"/>
            <a:ext cx="8382000" cy="47244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300" b="1" dirty="0">
                <a:latin typeface="+mj-lt"/>
              </a:rPr>
              <a:t>Personality conflicts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300" b="1" dirty="0">
                <a:latin typeface="+mj-lt"/>
              </a:rPr>
              <a:t>Underlying conflicts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300" b="1" dirty="0">
                <a:latin typeface="+mj-lt"/>
              </a:rPr>
              <a:t>Large stakes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300" b="1" dirty="0">
                <a:latin typeface="+mj-lt"/>
              </a:rPr>
              <a:t>Inexperienced lawyers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300" b="1" dirty="0">
                <a:latin typeface="+mj-lt"/>
              </a:rPr>
              <a:t>Fear of looking weak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300" b="1" dirty="0">
                <a:latin typeface="+mj-lt"/>
              </a:rPr>
              <a:t>Parties don’t know or trust each other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300" b="1" dirty="0">
                <a:latin typeface="+mj-lt"/>
              </a:rPr>
              <a:t>Parties don’t know the case yet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300" b="1" dirty="0">
                <a:latin typeface="+mj-lt"/>
              </a:rPr>
              <a:t>Poor communication, including with clients, counsel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300" b="1" dirty="0">
                <a:latin typeface="+mj-lt"/>
              </a:rPr>
              <a:t>Unrealistic expectations about trial outcome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300" b="1" dirty="0">
                <a:latin typeface="+mj-lt"/>
              </a:rPr>
              <a:t>Concern about setting precedent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300" b="1" dirty="0">
                <a:latin typeface="+mj-lt"/>
              </a:rPr>
              <a:t>Lawyers want to fight, perform for clients, increase fees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4762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C73DB-8FB2-4D81-8CC0-3C1216F75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b="1" dirty="0">
                <a:solidFill>
                  <a:srgbClr val="0F05D1"/>
                </a:solidFill>
              </a:rPr>
              <a:t>Lawyer as </a:t>
            </a:r>
            <a:br>
              <a:rPr lang="en-US" sz="5400" b="1" dirty="0">
                <a:solidFill>
                  <a:srgbClr val="0F05D1"/>
                </a:solidFill>
              </a:rPr>
            </a:br>
            <a:r>
              <a:rPr lang="en-US" sz="5400" b="1" dirty="0">
                <a:solidFill>
                  <a:srgbClr val="0F05D1"/>
                </a:solidFill>
              </a:rPr>
              <a:t>Conflict Diagnostician</a:t>
            </a:r>
            <a:endParaRPr lang="en-US" b="1" dirty="0">
              <a:solidFill>
                <a:srgbClr val="0F05D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A7903A-9C1B-49E3-996C-545D5589DE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2" y="2286000"/>
            <a:ext cx="8229600" cy="457200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4400" b="1" dirty="0">
                <a:latin typeface="+mj-lt"/>
              </a:rPr>
              <a:t>Ask open questions such as “What is most important to you in this case?“  “Why haven’t parties settled so far?”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4400" b="1" dirty="0">
                <a:latin typeface="+mj-lt"/>
              </a:rPr>
              <a:t>Parties generally want favorable financial result – but they vary in what they define as favorable (or acceptable).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4400" b="1" dirty="0">
                <a:latin typeface="+mj-lt"/>
              </a:rPr>
              <a:t>Parties often want other things, which may be as or more important than financial outcome.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4400" b="1" dirty="0">
                <a:latin typeface="+mj-lt"/>
              </a:rPr>
              <a:t>Other goals include being treated with respect, good relationships, favorable precedent, apologies, future employment, or recommendation.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8214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571F8-7702-494B-AB80-EB62A0420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Understanding the Other Side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61AA4-D005-4220-8D5E-081506A89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>
                <a:latin typeface="+mj-lt"/>
              </a:rPr>
              <a:t>Ask what they think are other side’s perspectives and goals.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>
                <a:latin typeface="+mj-lt"/>
              </a:rPr>
              <a:t>Then ask if they think any of their perspectives or goals are justified.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>
                <a:latin typeface="+mj-lt"/>
              </a:rPr>
              <a:t>Follow up by asking if this affects their assessment of likely court outcome.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>
                <a:latin typeface="+mj-lt"/>
              </a:rPr>
              <a:t>Ask what might persuade other side to change their assessment.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5416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2F3A3-701C-4EA4-95D7-89652EDCB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651" y="685800"/>
            <a:ext cx="8229600" cy="2209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Ask How the Case Has </a:t>
            </a:r>
            <a:br>
              <a:rPr lang="en-US" b="1" dirty="0">
                <a:solidFill>
                  <a:srgbClr val="0F05D1"/>
                </a:solidFill>
              </a:rPr>
            </a:br>
            <a:r>
              <a:rPr lang="en-US" b="1" dirty="0">
                <a:solidFill>
                  <a:srgbClr val="0F05D1"/>
                </a:solidFill>
              </a:rPr>
              <a:t>Affected Them So Far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7EA4B4-5D12-4B5C-A1D4-6D22C8DD5F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7338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800" b="1" dirty="0">
                <a:latin typeface="+mj-lt"/>
              </a:rPr>
              <a:t>This can be a good, indirect way of finding out their interests.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800" b="1" dirty="0">
                <a:latin typeface="+mj-lt"/>
              </a:rPr>
              <a:t>Generally, they will complain.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800" b="1" dirty="0">
                <a:latin typeface="+mj-lt"/>
              </a:rPr>
              <a:t>Settling provides an opportunity for them to “stop hitting their head against the wall” – because it feels so good when they stop.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1981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6938E-1232-48A1-961F-284EF84B8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Discussing Intangible Costs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81B94E-CBF1-4665-8D83-03B08E427B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4500" b="1" dirty="0">
                <a:latin typeface="+mj-lt"/>
              </a:rPr>
              <a:t>Lawyers discuss intangible costs in many ways, such as: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4500" b="1" dirty="0">
                <a:latin typeface="+mj-lt"/>
              </a:rPr>
              <a:t>Asking:  “Earlier, you said relationships were important to you.  How would going to trial affect your relationships?”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4500" b="1" dirty="0">
                <a:latin typeface="+mj-lt"/>
              </a:rPr>
              <a:t>Coaching:  “When I see people late in litigation, they often say it has taken a toll on them.”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4500" b="1" dirty="0">
                <a:latin typeface="+mj-lt"/>
              </a:rPr>
              <a:t>Delegating:  “Please discuss with your spouse [or other advisor] how going to trial may affect you.”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4500" b="1" dirty="0">
                <a:latin typeface="+mj-lt"/>
              </a:rPr>
              <a:t>Telling:  “Going to trial is likely to hurt your reputation and keep you from doing things you want to do.”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163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B6FBE-66F6-4E47-9C4F-1EFCC5010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Litigation Interest and Risk Assessment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56C341E-B9AF-4F26-BD7B-E9BE052699C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2209800"/>
            <a:ext cx="2895600" cy="4336972"/>
          </a:xfrm>
        </p:spPr>
      </p:pic>
    </p:spTree>
    <p:extLst>
      <p:ext uri="{BB962C8B-B14F-4D97-AF65-F5344CB8AC3E}">
        <p14:creationId xmlns:p14="http://schemas.microsoft.com/office/powerpoint/2010/main" val="21357067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F9481-DB84-4E2E-8777-CFE64A7B2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Tangible Costs of Litigation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9B7FD1-5E02-42F1-B357-2DE13EA12B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800" b="1" dirty="0">
                <a:latin typeface="+mj-lt"/>
              </a:rPr>
              <a:t>Discuss how much they spent so far in litigation fees and costs ...  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800" b="1" dirty="0">
                <a:latin typeface="+mj-lt"/>
              </a:rPr>
              <a:t>… and estimate how much more they probably would spend to go to trial.  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800" b="1" dirty="0">
                <a:latin typeface="+mj-lt"/>
              </a:rPr>
              <a:t>You won’t have exact figures.  Round numbers are fine.</a:t>
            </a:r>
          </a:p>
        </p:txBody>
      </p:sp>
    </p:spTree>
    <p:extLst>
      <p:ext uri="{BB962C8B-B14F-4D97-AF65-F5344CB8AC3E}">
        <p14:creationId xmlns:p14="http://schemas.microsoft.com/office/powerpoint/2010/main" val="10972554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909A7-79A5-44FC-AA26-1DC9D24A7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5812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Assess Likely Trial Outcome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29544D-083E-49AD-9C6D-4E1EE08BE4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77012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Do this </a:t>
            </a:r>
            <a:r>
              <a:rPr lang="en-US" sz="2800" b="1" u="sng" dirty="0">
                <a:latin typeface="+mj-lt"/>
              </a:rPr>
              <a:t>after</a:t>
            </a:r>
            <a:r>
              <a:rPr lang="en-US" sz="2800" b="1" dirty="0">
                <a:latin typeface="+mj-lt"/>
              </a:rPr>
              <a:t> asking about their interests.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Tell clients that research shows that in most trials, one party is unrealistic and gets worse result than in settlement.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Ask if they want realistic assessment.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You may be confident you can persuade the court about some issues and less certain about others.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Discuss issues you might lose and how you would rebut the arguments.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Provide realistic range of probabilities that the court would find in their favor on uncertain issues.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7075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BEF59-02AA-4E92-A1E7-4FC209327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Discussing Trial Risks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C2939C-FF70-4F01-B650-35E8BB74B2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38912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b="1" dirty="0">
                <a:latin typeface="+mj-lt"/>
              </a:rPr>
              <a:t>Lawyers discuss trial risks in many ways, such as: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Identifying risks:  “In trial, many judges would have questions about X.”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Quantifying risks:  “I think that the odds are 2 to 1 that the judge would decide Y about issue X.”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Predicting outcome:  “I think that most judges would decide Y about issue X.”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697658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AA0A2-26D3-4BF9-8A55-9DBEF61AF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Ask How You Can Be Helpful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23F13-37CD-4A4E-B27E-4DDD4029E6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6482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Don’t assume that they just want you to agree with them.  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They may want: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your candid assessment of likely court outcome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understanding of the other side’s views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advice about litigation or negotiation strategy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u="sng" dirty="0">
                <a:solidFill>
                  <a:srgbClr val="00CC00"/>
                </a:solidFill>
                <a:latin typeface="+mj-lt"/>
              </a:rPr>
              <a:t>Bottom line: don’t assume.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9245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0C10-555D-4773-9054-156B2A326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Expected Value of Court Outcome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CECF06-256A-438E-A722-D2C0E32D37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b="1" dirty="0">
                <a:latin typeface="+mj-lt"/>
              </a:rPr>
              <a:t>Lots of ways that lawyers estimate BATNA: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Experience with similar cases, noting similarities and differences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Legal research about similar cases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Consulting with other lawyers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Decision trees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“Big data” and artificial intelligence tools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b="1" dirty="0">
                <a:latin typeface="+mj-lt"/>
              </a:rPr>
              <a:t>Choice of method depends on many factors including amount at stake, experience, client preferences.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5757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9E004-2F9E-40B6-B664-F2D8CDFCA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Simple Framework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582CBD-4D3A-4B05-BD21-A8C03769F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89120"/>
          </a:xfrm>
        </p:spPr>
        <p:txBody>
          <a:bodyPr>
            <a:normAutofit fontScale="92500" lnSpcReduction="20000"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b="1" dirty="0">
                <a:latin typeface="+mj-lt"/>
              </a:rPr>
              <a:t>The book provides framework using decision tree logic for estimating mathematical value of BATNA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Combines process into a few steps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Systematically identifies substantial risks of adverse conclusions about legal and factual issues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Estimates likelihood of outcomes of various issues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Explicitly includes tangible and intangible costs to generate “bottom line” for settlement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Can use different assumptions to develop range of likely court outcomes.</a:t>
            </a:r>
          </a:p>
        </p:txBody>
      </p:sp>
    </p:spTree>
    <p:extLst>
      <p:ext uri="{BB962C8B-B14F-4D97-AF65-F5344CB8AC3E}">
        <p14:creationId xmlns:p14="http://schemas.microsoft.com/office/powerpoint/2010/main" val="14038968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F43D5-E2D8-4307-A8E3-04B98FA91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Steps in Simple Framework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33FA36-5CA6-4403-8718-04AA04328A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693920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b="1" dirty="0">
                <a:latin typeface="+mj-lt"/>
              </a:rPr>
              <a:t>Stage One: Estimate BATNA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dirty="0">
                <a:latin typeface="+mj-lt"/>
              </a:rPr>
              <a:t>Step 1: Estimate risks regarding liability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dirty="0">
                <a:latin typeface="+mj-lt"/>
              </a:rPr>
              <a:t>Step 2: Estimate damages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dirty="0">
                <a:latin typeface="+mj-lt"/>
              </a:rPr>
              <a:t>Step 3: Determine BATNA: Multiply step 1 by step 2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b="1" dirty="0">
                <a:latin typeface="+mj-lt"/>
              </a:rPr>
              <a:t>Stage Two: Calculate Bottom Line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dirty="0">
                <a:latin typeface="+mj-lt"/>
              </a:rPr>
              <a:t>Step 4: Estimate Tangible and Intangible Costs 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dirty="0">
                <a:latin typeface="+mj-lt"/>
              </a:rPr>
              <a:t>Step 5: Calculate bottom line: Deduct Step 4 from Step 3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3515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8A13B-5D2D-42D0-8AE3-2AF8F648F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Developing a Bottom 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D8D909-177B-4D85-B90F-BEE8F734DE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278" y="1828800"/>
            <a:ext cx="8229600" cy="47244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800" b="1" dirty="0">
                <a:latin typeface="+mj-lt"/>
              </a:rPr>
              <a:t>Develop bottom line by adjusting estimated BATNA values by amount of tangible and intangible costs.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800" b="1" dirty="0">
                <a:latin typeface="+mj-lt"/>
              </a:rPr>
              <a:t>Bottom lines are “trip wires” to end negotiation if parties can’t reach an acceptable agreement.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800" b="1" dirty="0">
                <a:latin typeface="+mj-lt"/>
              </a:rPr>
              <a:t>Bottom lines are major elements of negotiation strategies if parties focus on getting a better result than in trial.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2334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89364-2B8C-466C-B443-590F2C17B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651" y="6096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Lawyer as </a:t>
            </a:r>
            <a:br>
              <a:rPr lang="en-US" b="1" dirty="0">
                <a:solidFill>
                  <a:srgbClr val="0F05D1"/>
                </a:solidFill>
              </a:rPr>
            </a:br>
            <a:r>
              <a:rPr lang="en-US" b="1" dirty="0">
                <a:solidFill>
                  <a:srgbClr val="0F05D1"/>
                </a:solidFill>
              </a:rPr>
              <a:t>Dispute System Designer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A1521-1A63-4C94-A7B0-FDBED86224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651" y="1905000"/>
            <a:ext cx="8229600" cy="49530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800" b="1" dirty="0">
                <a:latin typeface="+mj-lt"/>
              </a:rPr>
              <a:t>Lawyers generally are DSD designers, orchestrating preparation and exchange of information.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800" b="1" dirty="0">
                <a:latin typeface="+mj-lt"/>
              </a:rPr>
              <a:t>LIRA provides more and better tools to design process.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800" b="1" dirty="0">
                <a:latin typeface="+mj-lt"/>
              </a:rPr>
              <a:t>Planning for optimal decision-making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800" b="1" dirty="0">
                <a:latin typeface="+mj-lt"/>
              </a:rPr>
              <a:t>Accommodating parties’ process needs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800" b="1" dirty="0">
                <a:latin typeface="+mj-lt"/>
              </a:rPr>
              <a:t>Timing and sequence of process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800" b="1" dirty="0">
                <a:latin typeface="+mj-lt"/>
              </a:rPr>
              <a:t>Using mediation or other dispute resolution processes when appropriate</a:t>
            </a:r>
          </a:p>
        </p:txBody>
      </p:sp>
    </p:spTree>
    <p:extLst>
      <p:ext uri="{BB962C8B-B14F-4D97-AF65-F5344CB8AC3E}">
        <p14:creationId xmlns:p14="http://schemas.microsoft.com/office/powerpoint/2010/main" val="4168248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57295-C35A-4672-A270-A44D88863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Consider Mediation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FF43E-82DA-4C8F-94DF-09FCB01113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1605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latin typeface="+mj-lt"/>
              </a:rPr>
              <a:t>Sometimes parties need help from neutral third party</a:t>
            </a:r>
          </a:p>
          <a:p>
            <a:r>
              <a:rPr lang="en-US" sz="2800" b="1" dirty="0">
                <a:latin typeface="+mj-lt"/>
              </a:rPr>
              <a:t>Neutral organizes process systematically</a:t>
            </a:r>
          </a:p>
          <a:p>
            <a:r>
              <a:rPr lang="en-US" sz="2800" b="1" dirty="0">
                <a:latin typeface="+mj-lt"/>
              </a:rPr>
              <a:t>Provides settlement event to focus on negotiation</a:t>
            </a:r>
          </a:p>
          <a:p>
            <a:r>
              <a:rPr lang="en-US" sz="2800" b="1" dirty="0">
                <a:latin typeface="+mj-lt"/>
              </a:rPr>
              <a:t>Provides independent help in doing LIRA</a:t>
            </a:r>
          </a:p>
          <a:p>
            <a:r>
              <a:rPr lang="en-US" sz="2800" b="1" dirty="0">
                <a:latin typeface="+mj-lt"/>
              </a:rPr>
              <a:t>Avoids problems of reactive devaluation where parties reject ideas just because other side suggested the ideas</a:t>
            </a:r>
          </a:p>
        </p:txBody>
      </p:sp>
    </p:spTree>
    <p:extLst>
      <p:ext uri="{BB962C8B-B14F-4D97-AF65-F5344CB8AC3E}">
        <p14:creationId xmlns:p14="http://schemas.microsoft.com/office/powerpoint/2010/main" val="275141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26E03-1BE4-4D31-90FA-83EA60E6D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9003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72D8C-F1D6-47DF-A148-7F1D8AC00B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Book is practical guide with lots of checklists in appendixes.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It combines research on risk assessment and early dispute resolution.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Although much is directed to advocates, it also includes material specifically for mediators.</a:t>
            </a:r>
          </a:p>
          <a:p>
            <a:r>
              <a:rPr lang="en-US" sz="2800" b="1" dirty="0">
                <a:latin typeface="+mj-lt"/>
              </a:rPr>
              <a:t>For description of book and link to order, go to tinyurl.com/ybc5ou68.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951035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D93EC-CB40-4AA4-B6D4-71FA98D04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Planned Early </a:t>
            </a:r>
            <a:br>
              <a:rPr lang="en-US" b="1" dirty="0">
                <a:solidFill>
                  <a:srgbClr val="0F05D1"/>
                </a:solidFill>
              </a:rPr>
            </a:br>
            <a:r>
              <a:rPr lang="en-US" b="1" dirty="0">
                <a:solidFill>
                  <a:srgbClr val="0F05D1"/>
                </a:solidFill>
              </a:rPr>
              <a:t>Two-Stage Mediation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BD53A5-313D-4011-BAD0-FD003F9FFE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389120"/>
          </a:xfrm>
        </p:spPr>
        <p:txBody>
          <a:bodyPr>
            <a:normAutofit fontScale="925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There is a common norm of trying to complete mediation in a single session, especially civil mediations.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This can put great pressure on parties to settle before they are ready, especially in marathon mediations.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This can result in buyer’s remorse, reneging, poor performance, complaints against mediators or lawyers.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You can improve process by suggesting option of two-stage mediation so parties can consider LIRA issues after first session.</a:t>
            </a:r>
          </a:p>
        </p:txBody>
      </p:sp>
    </p:spTree>
    <p:extLst>
      <p:ext uri="{BB962C8B-B14F-4D97-AF65-F5344CB8AC3E}">
        <p14:creationId xmlns:p14="http://schemas.microsoft.com/office/powerpoint/2010/main" val="27937789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3CDFC-203B-4DAD-8C48-F32884E7F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Doing PETSMs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34D29-A105-4DE3-9754-DCF1187CDA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000" b="1" dirty="0">
                <a:latin typeface="+mj-lt"/>
              </a:rPr>
              <a:t>If parties settle in first session, they don’t need second session.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000" b="1" dirty="0">
                <a:latin typeface="+mj-lt"/>
              </a:rPr>
              <a:t>If they don’t settle in first session, parties can do “homework” to prepare for second session.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000" b="1" dirty="0">
                <a:latin typeface="+mj-lt"/>
              </a:rPr>
              <a:t>Planning for possibility of a second session gives “permission” to take time to get information, consult others, and reflect on mediation goals and strategy.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endParaRPr lang="en-US" sz="2800" b="1" dirty="0">
              <a:latin typeface="+mj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24677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A4755-A770-4D8E-8B9D-182993119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Planned Early </a:t>
            </a:r>
            <a:br>
              <a:rPr lang="en-US" b="1" dirty="0">
                <a:solidFill>
                  <a:srgbClr val="0F05D1"/>
                </a:solidFill>
              </a:rPr>
            </a:br>
            <a:r>
              <a:rPr lang="en-US" b="1" dirty="0">
                <a:solidFill>
                  <a:srgbClr val="0F05D1"/>
                </a:solidFill>
              </a:rPr>
              <a:t>MULTI-Stage Mediations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1CA352-1E6F-4501-BC2B-A4DC00E3F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38912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800" b="1" dirty="0">
                <a:latin typeface="+mj-lt"/>
              </a:rPr>
              <a:t>You can take advantage of virtual mediation process to break mediation into multiple stages during a particular period, such as a week.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800" b="1" dirty="0">
                <a:latin typeface="+mj-lt"/>
              </a:rPr>
              <a:t>Since parties and lawyers aren’t traveling, they don’t have to be together all at one time.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800" b="1" dirty="0">
                <a:latin typeface="+mj-lt"/>
              </a:rPr>
              <a:t>Mediators can schedule caucuses with just one side without “dead time” of other side waiting.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800" b="1" dirty="0">
                <a:latin typeface="+mj-lt"/>
              </a:rPr>
              <a:t>You can plan for authoritative decision-makers to participate for limited times at end of process.</a:t>
            </a:r>
          </a:p>
        </p:txBody>
      </p:sp>
    </p:spTree>
    <p:extLst>
      <p:ext uri="{BB962C8B-B14F-4D97-AF65-F5344CB8AC3E}">
        <p14:creationId xmlns:p14="http://schemas.microsoft.com/office/powerpoint/2010/main" val="24928269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855E1-C224-4D98-BA40-55D649E78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Appendixes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B2B058-9B3E-4761-A9BD-2ED9552D8A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400" b="1" dirty="0">
                <a:latin typeface="+mj-lt"/>
              </a:rPr>
              <a:t>The book includes helpful appendixes: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400" b="1" dirty="0">
                <a:latin typeface="+mj-lt"/>
              </a:rPr>
              <a:t>Lawyer’s Interview Guide about Clients’ Litigation Interests and Risks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400" b="1" dirty="0">
                <a:latin typeface="+mj-lt"/>
              </a:rPr>
              <a:t>Discussing Litigation Interests and Risks with Family Law Clients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400" b="1" dirty="0">
                <a:latin typeface="+mj-lt"/>
              </a:rPr>
              <a:t>Improving Estimates of Expected Values of Court Outcomes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400" b="1" dirty="0">
                <a:latin typeface="+mj-lt"/>
              </a:rPr>
              <a:t>Decision Trees: A Quick Primer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400" b="1" dirty="0">
                <a:latin typeface="+mj-lt"/>
              </a:rPr>
              <a:t>Decision Tree Example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400" b="1" dirty="0">
                <a:latin typeface="+mj-lt"/>
              </a:rPr>
              <a:t>Self-Care by Practitioners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145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53921-E893-45B7-A29F-4EF498FB6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B68BD4-54E1-4474-B76D-9E621CB405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3810001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000" b="1" dirty="0">
                <a:latin typeface="+mj-lt"/>
              </a:rPr>
              <a:t>Three-part litigation interest and risk assessment (LIRA) structure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000" b="1" dirty="0">
                <a:latin typeface="+mj-lt"/>
              </a:rPr>
              <a:t>Process you can use in representing clients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000" b="1" dirty="0">
                <a:latin typeface="+mj-lt"/>
              </a:rPr>
              <a:t>Potential to take advantage of these techniques in online environment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010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3281D-2804-4DE8-AF85-F6FD6536D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LIRA 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4E500-1685-4B27-9CE9-75DD000C1A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8912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4400" b="1" u="sng" dirty="0">
                <a:solidFill>
                  <a:srgbClr val="00CC00"/>
                </a:solidFill>
                <a:latin typeface="+mj-lt"/>
              </a:rPr>
              <a:t>Improve party decision-making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Fulfill fundamental professional ethical obligation of lawyers and mediators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Improve results for parties, courts, and society by: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Reducing decision errors in going to trial after rejecting good settlement offer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Reducing tangible and intangible costs of litigation</a:t>
            </a:r>
          </a:p>
        </p:txBody>
      </p:sp>
    </p:spTree>
    <p:extLst>
      <p:ext uri="{BB962C8B-B14F-4D97-AF65-F5344CB8AC3E}">
        <p14:creationId xmlns:p14="http://schemas.microsoft.com/office/powerpoint/2010/main" val="4000714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52364-9850-4737-A46B-E1E3F61EC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01555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Causes of Bad Decisions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369D2A-977F-4458-8424-883F9DAF15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Cognitive and motivational errors such as anchoring, self-serving bias, confirmation bias, hindsight bias, reactive devaluation, sunk cost bias, partisan role bias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Dynamics of lawyer-client relationship producing “conspiracy of optimism” and “prison of fear” inhibiting candid assessment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Reluctance of lawyers to communicate clearly and specifically about litigation risks</a:t>
            </a:r>
          </a:p>
        </p:txBody>
      </p:sp>
    </p:spTree>
    <p:extLst>
      <p:ext uri="{BB962C8B-B14F-4D97-AF65-F5344CB8AC3E}">
        <p14:creationId xmlns:p14="http://schemas.microsoft.com/office/powerpoint/2010/main" val="2477437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DC9E9-A515-4E0A-A092-B7D5B1E47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Benefits of LIRA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7300B9-2DAC-4F9A-8DED-A1451A1348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b="1" dirty="0">
                <a:latin typeface="+mj-lt"/>
              </a:rPr>
              <a:t>Lawyers often address elements of litigation but not as systematically as LIRA process, which: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Explicitly focuses on intangible costs, which often are overlooked or undervalued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Provides logical sequence to enhance party decision-making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Enables practitioners to adapt process to their philosophies and needs of particular parties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399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E11E8-B8B1-49AD-902D-A96F1902B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Lawyers’ Use of LIRA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907713-6829-4515-882B-AB1AB86156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b="1" dirty="0">
                <a:latin typeface="+mj-lt"/>
              </a:rPr>
              <a:t>Lawyers using LIRA process can help clients: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Understand their interests and litigation risks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Identify key legal and factual uncertainties and possible outcomes to estimate BATNAs and develop bottom lines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Explicitly consider tangible and intangible costs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Develop wise and effective litigation, negotiation, and mediation strategies</a:t>
            </a:r>
          </a:p>
        </p:txBody>
      </p:sp>
    </p:spTree>
    <p:extLst>
      <p:ext uri="{BB962C8B-B14F-4D97-AF65-F5344CB8AC3E}">
        <p14:creationId xmlns:p14="http://schemas.microsoft.com/office/powerpoint/2010/main" val="13846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F4587-7852-4533-951C-7A84F7292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4780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F05D1"/>
                </a:solidFill>
              </a:rPr>
              <a:t>Three Elements of LIRA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3ABF15-C1AA-4E2D-B440-A2848348B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337" y="1752600"/>
            <a:ext cx="8229600" cy="4389120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Expected value of court outcome (aka BATNA)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Tangible costs of continuing to litigate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n-US" sz="2800" b="1" dirty="0">
                <a:latin typeface="+mj-lt"/>
              </a:rPr>
              <a:t>Intangible costs of continuing to litigate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b="1" dirty="0">
                <a:latin typeface="+mj-lt"/>
              </a:rPr>
              <a:t>Note that LIRA process: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Can </a:t>
            </a:r>
            <a:r>
              <a:rPr lang="en-US" sz="2800" b="1" u="sng" dirty="0">
                <a:latin typeface="+mj-lt"/>
              </a:rPr>
              <a:t>and should</a:t>
            </a:r>
            <a:r>
              <a:rPr lang="en-US" sz="2800" b="1" dirty="0">
                <a:latin typeface="+mj-lt"/>
              </a:rPr>
              <a:t> be used before lawsuits are filed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Generally focuses on monetary disputes – and can include non-monetary issues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>
                <a:latin typeface="+mj-lt"/>
              </a:rPr>
              <a:t>Focuses on </a:t>
            </a:r>
            <a:r>
              <a:rPr lang="en-US" sz="2800" b="1" u="sng" dirty="0">
                <a:latin typeface="+mj-lt"/>
              </a:rPr>
              <a:t>future</a:t>
            </a:r>
            <a:r>
              <a:rPr lang="en-US" sz="2800" b="1" dirty="0">
                <a:latin typeface="+mj-lt"/>
              </a:rPr>
              <a:t> costs, not past (sunk) costs</a:t>
            </a:r>
          </a:p>
        </p:txBody>
      </p:sp>
    </p:spTree>
    <p:extLst>
      <p:ext uri="{BB962C8B-B14F-4D97-AF65-F5344CB8AC3E}">
        <p14:creationId xmlns:p14="http://schemas.microsoft.com/office/powerpoint/2010/main" val="16043372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9736</TotalTime>
  <Words>1869</Words>
  <Application>Microsoft Office PowerPoint</Application>
  <PresentationFormat>On-screen Show (4:3)</PresentationFormat>
  <Paragraphs>182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7" baseType="lpstr">
      <vt:lpstr>Calibri</vt:lpstr>
      <vt:lpstr>Constantia</vt:lpstr>
      <vt:lpstr>Wingdings 2</vt:lpstr>
      <vt:lpstr>Flow</vt:lpstr>
      <vt:lpstr>Helping Legal Clients Using LIRA Techniques </vt:lpstr>
      <vt:lpstr>Litigation Interest and Risk Assessment</vt:lpstr>
      <vt:lpstr>Background</vt:lpstr>
      <vt:lpstr>Agenda</vt:lpstr>
      <vt:lpstr>LIRA Goals</vt:lpstr>
      <vt:lpstr>Causes of Bad Decisions</vt:lpstr>
      <vt:lpstr>Benefits of LIRA Process</vt:lpstr>
      <vt:lpstr>Lawyers’ Use of LIRA</vt:lpstr>
      <vt:lpstr>Three Elements of LIRA</vt:lpstr>
      <vt:lpstr>1.  Potentially Unfavorable  Court Outcome</vt:lpstr>
      <vt:lpstr>2.  Tangible Costs</vt:lpstr>
      <vt:lpstr>3.  Intangible Costs</vt:lpstr>
      <vt:lpstr>Importance of Intangible Costs</vt:lpstr>
      <vt:lpstr>Helping Clients with LIRA</vt:lpstr>
      <vt:lpstr>Common Sources of Conflict</vt:lpstr>
      <vt:lpstr>Lawyer as  Conflict Diagnostician</vt:lpstr>
      <vt:lpstr>Understanding the Other Side</vt:lpstr>
      <vt:lpstr>Ask How the Case Has  Affected Them So Far </vt:lpstr>
      <vt:lpstr>Discussing Intangible Costs</vt:lpstr>
      <vt:lpstr>Tangible Costs of Litigation</vt:lpstr>
      <vt:lpstr>Assess Likely Trial Outcome</vt:lpstr>
      <vt:lpstr>Discussing Trial Risks</vt:lpstr>
      <vt:lpstr>Ask How You Can Be Helpful</vt:lpstr>
      <vt:lpstr>Expected Value of Court Outcome</vt:lpstr>
      <vt:lpstr>Simple Framework</vt:lpstr>
      <vt:lpstr>Steps in Simple Framework</vt:lpstr>
      <vt:lpstr>Developing a Bottom Line</vt:lpstr>
      <vt:lpstr>Lawyer as  Dispute System Designer</vt:lpstr>
      <vt:lpstr>Consider Mediation</vt:lpstr>
      <vt:lpstr>Planned Early  Two-Stage Mediation</vt:lpstr>
      <vt:lpstr>Doing PETSMs</vt:lpstr>
      <vt:lpstr>Planned Early  MULTI-Stage Mediations</vt:lpstr>
      <vt:lpstr>Appendixes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 Lande</dc:creator>
  <cp:lastModifiedBy>John Lande</cp:lastModifiedBy>
  <cp:revision>558</cp:revision>
  <dcterms:created xsi:type="dcterms:W3CDTF">2011-07-15T17:41:49Z</dcterms:created>
  <dcterms:modified xsi:type="dcterms:W3CDTF">2020-06-09T16:06:19Z</dcterms:modified>
</cp:coreProperties>
</file>