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59" r:id="rId6"/>
    <p:sldId id="300" r:id="rId7"/>
    <p:sldId id="260" r:id="rId8"/>
    <p:sldId id="262" r:id="rId9"/>
    <p:sldId id="265" r:id="rId10"/>
    <p:sldId id="263" r:id="rId11"/>
    <p:sldId id="264" r:id="rId12"/>
    <p:sldId id="295" r:id="rId13"/>
    <p:sldId id="283" r:id="rId14"/>
    <p:sldId id="280" r:id="rId15"/>
    <p:sldId id="281" r:id="rId16"/>
    <p:sldId id="282" r:id="rId17"/>
    <p:sldId id="288" r:id="rId18"/>
    <p:sldId id="284" r:id="rId19"/>
    <p:sldId id="285" r:id="rId20"/>
    <p:sldId id="287" r:id="rId21"/>
    <p:sldId id="286" r:id="rId22"/>
    <p:sldId id="301" r:id="rId23"/>
    <p:sldId id="302" r:id="rId24"/>
    <p:sldId id="303" r:id="rId25"/>
    <p:sldId id="304" r:id="rId26"/>
    <p:sldId id="305" r:id="rId27"/>
    <p:sldId id="267" r:id="rId28"/>
    <p:sldId id="268" r:id="rId29"/>
    <p:sldId id="270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5D1"/>
    <a:srgbClr val="032BD3"/>
    <a:srgbClr val="1BA40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006" autoAdjust="0"/>
    <p:restoredTop sz="94655"/>
  </p:normalViewPr>
  <p:slideViewPr>
    <p:cSldViewPr>
      <p:cViewPr varScale="1">
        <p:scale>
          <a:sx n="65" d="100"/>
          <a:sy n="65" d="100"/>
        </p:scale>
        <p:origin x="605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FC00FB-F57A-43A3-BA5C-131244352BCD}" type="datetimeFigureOut">
              <a:rPr lang="en-US" smtClean="0"/>
              <a:pPr/>
              <a:t>5/12/2018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D8E479-6DC5-41E2-B8A1-EECF2E316FB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514600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effectLst/>
              </a:rPr>
              <a:t>Benefitting From the </a:t>
            </a:r>
            <a:br>
              <a:rPr lang="en-US" sz="6600" dirty="0">
                <a:solidFill>
                  <a:schemeClr val="bg1"/>
                </a:solidFill>
                <a:effectLst/>
              </a:rPr>
            </a:br>
            <a:r>
              <a:rPr lang="en-US" sz="6600" dirty="0">
                <a:solidFill>
                  <a:schemeClr val="bg1"/>
                </a:solidFill>
                <a:effectLst/>
              </a:rPr>
              <a:t>Stone Soup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3810000"/>
            <a:ext cx="7239000" cy="2743200"/>
          </a:xfrm>
        </p:spPr>
        <p:txBody>
          <a:bodyPr>
            <a:norm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ACCLE-CALT Conference</a:t>
            </a:r>
          </a:p>
          <a:p>
            <a:pPr algn="ctr"/>
            <a:r>
              <a:rPr lang="en-US" sz="4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Kingston, Ontario</a:t>
            </a:r>
          </a:p>
          <a:p>
            <a:pPr algn="ctr"/>
            <a:r>
              <a:rPr lang="en-US" sz="4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June 2, 2018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8698D-A9F1-49E1-9AF2-1F3024999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Flexible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6FD7F-4BFD-45CC-A12D-4DE1B3097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dirty="0">
                <a:latin typeface="+mj-lt"/>
              </a:rPr>
              <a:t>Faculty have great flexibility:</a:t>
            </a:r>
          </a:p>
          <a:p>
            <a:r>
              <a:rPr lang="en-US" sz="3200" b="1" dirty="0">
                <a:latin typeface="+mj-lt"/>
              </a:rPr>
              <a:t>Interview and/or observation</a:t>
            </a:r>
          </a:p>
          <a:p>
            <a:r>
              <a:rPr lang="en-US" sz="3200" b="1" dirty="0">
                <a:latin typeface="+mj-lt"/>
              </a:rPr>
              <a:t>Type of case, subject, substantive focus</a:t>
            </a:r>
          </a:p>
          <a:p>
            <a:r>
              <a:rPr lang="en-US" sz="3200" b="1" dirty="0">
                <a:latin typeface="+mj-lt"/>
              </a:rPr>
              <a:t>Whether assignment is required, an option, or extra credit</a:t>
            </a:r>
          </a:p>
          <a:p>
            <a:r>
              <a:rPr lang="en-US" sz="3200" b="1" dirty="0">
                <a:latin typeface="+mj-lt"/>
              </a:rPr>
              <a:t>Paper length, if any</a:t>
            </a:r>
          </a:p>
          <a:p>
            <a:r>
              <a:rPr lang="en-US" sz="3200" b="1" dirty="0">
                <a:latin typeface="+mj-lt"/>
              </a:rPr>
              <a:t>Due date</a:t>
            </a:r>
          </a:p>
          <a:p>
            <a:r>
              <a:rPr lang="en-US" sz="3200" b="1" dirty="0">
                <a:latin typeface="+mj-lt"/>
              </a:rPr>
              <a:t>Percentage of grade, if any</a:t>
            </a:r>
          </a:p>
          <a:p>
            <a:r>
              <a:rPr lang="en-US" sz="3200" b="1" dirty="0">
                <a:latin typeface="+mj-lt"/>
              </a:rPr>
              <a:t>Whether discussed in class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8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B3C6B-E117-4EDB-933B-A61C62CEE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Benefits of SSP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26E33-BEDD-4F5A-B023-F312450F2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+mj-lt"/>
              </a:rPr>
              <a:t>Based on faculty assessments, benefits include:</a:t>
            </a:r>
          </a:p>
          <a:p>
            <a:r>
              <a:rPr lang="en-US" sz="3200" b="1" dirty="0">
                <a:latin typeface="+mj-lt"/>
              </a:rPr>
              <a:t>Exposing students to real world of practice</a:t>
            </a:r>
          </a:p>
          <a:p>
            <a:r>
              <a:rPr lang="en-US" sz="3200" b="1" dirty="0">
                <a:latin typeface="+mj-lt"/>
              </a:rPr>
              <a:t>Developing interviewing and analysis skills</a:t>
            </a:r>
          </a:p>
          <a:p>
            <a:r>
              <a:rPr lang="en-US" sz="3200" b="1" dirty="0">
                <a:latin typeface="+mj-lt"/>
              </a:rPr>
              <a:t>Identifying how theory does -- and doesn’t -- map onto actual practice</a:t>
            </a:r>
          </a:p>
          <a:p>
            <a:r>
              <a:rPr lang="en-US" sz="3200" b="1" dirty="0">
                <a:latin typeface="+mj-lt"/>
              </a:rPr>
              <a:t>Supplementing faculty’s knowledge</a:t>
            </a:r>
          </a:p>
          <a:p>
            <a:r>
              <a:rPr lang="en-US" sz="3200" b="1" dirty="0">
                <a:latin typeface="+mj-lt"/>
              </a:rPr>
              <a:t>Increasing students’ and faculty’s enjoyment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46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B2837-34FC-4048-A8E1-E673E2D84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It’s A Great Idea, But . . 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79C15-F704-4316-909A-C4FBDB788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8912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+mj-lt"/>
              </a:rPr>
              <a:t>Some colleagues like idea but feel hesitant, often saying SSP wouldn’t fit their courses</a:t>
            </a:r>
          </a:p>
          <a:p>
            <a:r>
              <a:rPr lang="en-US" sz="3200" b="1" dirty="0">
                <a:latin typeface="+mj-lt"/>
              </a:rPr>
              <a:t>Addressing faculty fears and misconceptions:</a:t>
            </a:r>
          </a:p>
          <a:p>
            <a:pPr lvl="1"/>
            <a:r>
              <a:rPr lang="en-US" sz="3200" b="1" dirty="0">
                <a:latin typeface="+mj-lt"/>
              </a:rPr>
              <a:t>Need not add much, if any, workload</a:t>
            </a:r>
          </a:p>
          <a:p>
            <a:pPr lvl="1"/>
            <a:r>
              <a:rPr lang="en-US" sz="3200" b="1" dirty="0">
                <a:latin typeface="+mj-lt"/>
              </a:rPr>
              <a:t>Students generally can find interview subjects without faculty help</a:t>
            </a:r>
          </a:p>
          <a:p>
            <a:pPr lvl="1"/>
            <a:r>
              <a:rPr lang="en-US" sz="3200" b="1" dirty="0">
                <a:latin typeface="+mj-lt"/>
              </a:rPr>
              <a:t>Can work in almost any course</a:t>
            </a:r>
          </a:p>
        </p:txBody>
      </p:sp>
    </p:spTree>
    <p:extLst>
      <p:ext uri="{BB962C8B-B14F-4D97-AF65-F5344CB8AC3E}">
        <p14:creationId xmlns:p14="http://schemas.microsoft.com/office/powerpoint/2010/main" val="397127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032BD3"/>
                </a:solidFill>
              </a:rPr>
              <a:t>Martha Simmons - 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 lnSpcReduction="10000"/>
          </a:bodyPr>
          <a:lstStyle/>
          <a:p>
            <a:r>
              <a:rPr lang="en-US" sz="3200" b="1" dirty="0" err="1">
                <a:latin typeface="+mj-lt"/>
              </a:rPr>
              <a:t>Osgoode</a:t>
            </a:r>
            <a:r>
              <a:rPr lang="en-US" sz="3200" b="1" dirty="0">
                <a:latin typeface="+mj-lt"/>
              </a:rPr>
              <a:t> Hall Law School in Toronto</a:t>
            </a:r>
          </a:p>
          <a:p>
            <a:r>
              <a:rPr lang="en-US" sz="3200" b="1" dirty="0">
                <a:latin typeface="+mj-lt"/>
              </a:rPr>
              <a:t>Upper year elective – Mediation Theory &amp; Practice </a:t>
            </a:r>
          </a:p>
          <a:p>
            <a:r>
              <a:rPr lang="en-US" sz="3200" b="1" dirty="0">
                <a:latin typeface="+mj-lt"/>
              </a:rPr>
              <a:t>Course structure</a:t>
            </a:r>
          </a:p>
          <a:p>
            <a:pPr lvl="1"/>
            <a:r>
              <a:rPr lang="en-US" sz="3200" b="1" dirty="0">
                <a:latin typeface="+mj-lt"/>
              </a:rPr>
              <a:t>Mediation training</a:t>
            </a:r>
          </a:p>
          <a:p>
            <a:pPr lvl="1"/>
            <a:r>
              <a:rPr lang="en-US" sz="3200" b="1" dirty="0">
                <a:latin typeface="+mj-lt"/>
              </a:rPr>
              <a:t>Seminar</a:t>
            </a:r>
          </a:p>
          <a:p>
            <a:pPr lvl="1"/>
            <a:r>
              <a:rPr lang="en-US" sz="3200" b="1" dirty="0">
                <a:latin typeface="+mj-lt"/>
              </a:rPr>
              <a:t>Small Claims Court </a:t>
            </a:r>
          </a:p>
          <a:p>
            <a:pPr lvl="1"/>
            <a:r>
              <a:rPr lang="en-US" sz="3200" b="1" dirty="0">
                <a:latin typeface="+mj-lt"/>
              </a:rPr>
              <a:t>Reflection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53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Interviews and 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j-lt"/>
              </a:rPr>
              <a:t>Interview subjects – mediators</a:t>
            </a:r>
          </a:p>
          <a:p>
            <a:pPr lvl="1"/>
            <a:r>
              <a:rPr lang="en-US" sz="3200" b="1" dirty="0">
                <a:latin typeface="+mj-lt"/>
              </a:rPr>
              <a:t>Subject-specific</a:t>
            </a:r>
          </a:p>
          <a:p>
            <a:pPr lvl="1"/>
            <a:r>
              <a:rPr lang="en-US" sz="3200" b="1" dirty="0">
                <a:latin typeface="+mj-lt"/>
              </a:rPr>
              <a:t>Mediation coaches</a:t>
            </a:r>
          </a:p>
          <a:p>
            <a:r>
              <a:rPr lang="en-US" sz="3200" b="1" dirty="0">
                <a:latin typeface="+mj-lt"/>
              </a:rPr>
              <a:t>Grading Scheme</a:t>
            </a:r>
          </a:p>
          <a:p>
            <a:pPr lvl="1"/>
            <a:r>
              <a:rPr lang="en-US" sz="3200" b="1" dirty="0">
                <a:latin typeface="+mj-lt"/>
              </a:rPr>
              <a:t>Participation (20%)</a:t>
            </a:r>
          </a:p>
          <a:p>
            <a:pPr lvl="1"/>
            <a:r>
              <a:rPr lang="en-US" sz="3200" b="1" dirty="0">
                <a:latin typeface="+mj-lt"/>
              </a:rPr>
              <a:t>Mediation Assessment (20%)</a:t>
            </a:r>
          </a:p>
          <a:p>
            <a:pPr lvl="1"/>
            <a:r>
              <a:rPr lang="en-US" sz="3200" b="1" dirty="0">
                <a:latin typeface="+mj-lt"/>
              </a:rPr>
              <a:t>Stone Soup Assignment (60%)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30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785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Lessons for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j-lt"/>
              </a:rPr>
              <a:t>Role of mediator</a:t>
            </a:r>
          </a:p>
          <a:p>
            <a:r>
              <a:rPr lang="en-US" sz="3200" b="1" dirty="0">
                <a:latin typeface="+mj-lt"/>
              </a:rPr>
              <a:t>Ethical issues faced</a:t>
            </a:r>
          </a:p>
          <a:p>
            <a:r>
              <a:rPr lang="en-US" sz="3200" b="1" dirty="0">
                <a:latin typeface="+mj-lt"/>
              </a:rPr>
              <a:t>Professional responsibility</a:t>
            </a:r>
          </a:p>
          <a:p>
            <a:r>
              <a:rPr lang="en-US" sz="3200" b="1" dirty="0">
                <a:latin typeface="+mj-lt"/>
              </a:rPr>
              <a:t>Interaction with self-represented clients</a:t>
            </a:r>
          </a:p>
          <a:p>
            <a:r>
              <a:rPr lang="en-US" sz="3200" b="1" dirty="0">
                <a:latin typeface="+mj-lt"/>
              </a:rPr>
              <a:t>Power of the mediator</a:t>
            </a:r>
          </a:p>
        </p:txBody>
      </p:sp>
    </p:spTree>
    <p:extLst>
      <p:ext uri="{BB962C8B-B14F-4D97-AF65-F5344CB8AC3E}">
        <p14:creationId xmlns:p14="http://schemas.microsoft.com/office/powerpoint/2010/main" val="293503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Next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+mj-lt"/>
              </a:rPr>
              <a:t>What I would keep the same</a:t>
            </a:r>
          </a:p>
          <a:p>
            <a:pPr lvl="1"/>
            <a:r>
              <a:rPr lang="en-US" sz="3200" b="1" dirty="0">
                <a:latin typeface="+mj-lt"/>
              </a:rPr>
              <a:t>Ethics tutorial for all students</a:t>
            </a:r>
          </a:p>
          <a:p>
            <a:pPr lvl="1"/>
            <a:r>
              <a:rPr lang="en-US" sz="3200" b="1" dirty="0">
                <a:latin typeface="+mj-lt"/>
              </a:rPr>
              <a:t>Wide choice of interviewee</a:t>
            </a:r>
          </a:p>
          <a:p>
            <a:pPr lvl="1"/>
            <a:r>
              <a:rPr lang="en-US" sz="3200" b="1" dirty="0">
                <a:latin typeface="+mj-lt"/>
              </a:rPr>
              <a:t>Wide choice of subject matter</a:t>
            </a:r>
          </a:p>
          <a:p>
            <a:r>
              <a:rPr lang="en-US" sz="3200" b="1" dirty="0">
                <a:latin typeface="+mj-lt"/>
              </a:rPr>
              <a:t>What I would do differently</a:t>
            </a:r>
          </a:p>
          <a:p>
            <a:pPr lvl="1"/>
            <a:r>
              <a:rPr lang="en-US" sz="3200" b="1" dirty="0">
                <a:latin typeface="+mj-lt"/>
              </a:rPr>
              <a:t>Ethics approval process</a:t>
            </a:r>
          </a:p>
          <a:p>
            <a:pPr lvl="1"/>
            <a:r>
              <a:rPr lang="en-US" sz="3200" b="1" dirty="0">
                <a:latin typeface="+mj-lt"/>
              </a:rPr>
              <a:t>Meet with students in advance</a:t>
            </a:r>
          </a:p>
          <a:p>
            <a:pPr lvl="1"/>
            <a:r>
              <a:rPr lang="en-US" sz="3200" b="1" dirty="0">
                <a:latin typeface="+mj-lt"/>
              </a:rPr>
              <a:t>Debrief in class after interviews</a:t>
            </a:r>
          </a:p>
        </p:txBody>
      </p:sp>
    </p:spTree>
    <p:extLst>
      <p:ext uri="{BB962C8B-B14F-4D97-AF65-F5344CB8AC3E}">
        <p14:creationId xmlns:p14="http://schemas.microsoft.com/office/powerpoint/2010/main" val="143968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2E510-35C3-4147-8107-B42D2995E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032BD3"/>
                </a:solidFill>
              </a:rPr>
              <a:t>Gemma Smyth - Access to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1DA0C-7464-4264-8404-B14DB42AE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j-lt"/>
              </a:rPr>
              <a:t>University of Windsor, Ontario</a:t>
            </a:r>
          </a:p>
          <a:p>
            <a:r>
              <a:rPr lang="en-US" sz="3200" b="1" dirty="0">
                <a:latin typeface="+mj-lt"/>
              </a:rPr>
              <a:t>First year, mandatory, </a:t>
            </a:r>
            <a:r>
              <a:rPr lang="en-US" sz="3200" b="1" dirty="0" err="1">
                <a:latin typeface="+mj-lt"/>
              </a:rPr>
              <a:t>sociolegal</a:t>
            </a:r>
            <a:r>
              <a:rPr lang="en-US" sz="3200" b="1" dirty="0">
                <a:latin typeface="+mj-lt"/>
              </a:rPr>
              <a:t> perspectives course</a:t>
            </a:r>
          </a:p>
          <a:p>
            <a:r>
              <a:rPr lang="en-US" sz="3200" b="1" dirty="0">
                <a:latin typeface="+mj-lt"/>
              </a:rPr>
              <a:t>Assignments</a:t>
            </a:r>
          </a:p>
          <a:p>
            <a:pPr lvl="1"/>
            <a:r>
              <a:rPr lang="en-US" sz="3200" b="1" dirty="0">
                <a:latin typeface="+mj-lt"/>
              </a:rPr>
              <a:t>Autoethnography</a:t>
            </a:r>
          </a:p>
          <a:p>
            <a:pPr lvl="1"/>
            <a:r>
              <a:rPr lang="en-US" sz="3200" b="1" dirty="0">
                <a:latin typeface="+mj-lt"/>
              </a:rPr>
              <a:t>Stone Soup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53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2E510-35C3-4147-8107-B42D2995E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Stone Soup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1DA0C-7464-4264-8404-B14DB42AE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35480"/>
            <a:ext cx="8305800" cy="438912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+mj-lt"/>
              </a:rPr>
              <a:t>Identify interview subject (P / F)</a:t>
            </a:r>
          </a:p>
          <a:p>
            <a:pPr lvl="1"/>
            <a:r>
              <a:rPr lang="en-US" sz="3200" b="1" dirty="0">
                <a:latin typeface="+mj-lt"/>
              </a:rPr>
              <a:t>Client who had access-to-justice issue and worked with lawyer</a:t>
            </a:r>
          </a:p>
          <a:p>
            <a:r>
              <a:rPr lang="en-US" sz="3200" b="1" dirty="0">
                <a:latin typeface="+mj-lt"/>
              </a:rPr>
              <a:t>Submit questions and ethical issues (P / F)</a:t>
            </a:r>
          </a:p>
          <a:p>
            <a:r>
              <a:rPr lang="en-US" sz="3200" b="1" dirty="0">
                <a:latin typeface="+mj-lt"/>
              </a:rPr>
              <a:t>Presentation (20%)</a:t>
            </a:r>
          </a:p>
          <a:p>
            <a:r>
              <a:rPr lang="en-US" sz="3200" b="1" dirty="0">
                <a:latin typeface="+mj-lt"/>
              </a:rPr>
              <a:t>Paper (40%)</a:t>
            </a:r>
          </a:p>
        </p:txBody>
      </p:sp>
    </p:spTree>
    <p:extLst>
      <p:ext uri="{BB962C8B-B14F-4D97-AF65-F5344CB8AC3E}">
        <p14:creationId xmlns:p14="http://schemas.microsoft.com/office/powerpoint/2010/main" val="83456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9E327-2383-3D49-9241-7CAA2E261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228600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Lessons for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BFB74-BF70-7E4C-8CA4-A6805F944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j-lt"/>
              </a:rPr>
              <a:t>Role of lawyers</a:t>
            </a:r>
          </a:p>
          <a:p>
            <a:r>
              <a:rPr lang="en-US" sz="2800" b="1" dirty="0">
                <a:latin typeface="+mj-lt"/>
              </a:rPr>
              <a:t>Affordability / accessibility of lawyers</a:t>
            </a:r>
          </a:p>
          <a:p>
            <a:r>
              <a:rPr lang="en-US" sz="2800" b="1" dirty="0">
                <a:latin typeface="+mj-lt"/>
              </a:rPr>
              <a:t>Complexity of legal process</a:t>
            </a:r>
          </a:p>
          <a:p>
            <a:r>
              <a:rPr lang="en-US" sz="2800" b="1" dirty="0">
                <a:latin typeface="+mj-lt"/>
              </a:rPr>
              <a:t>Ethics of research and ethics of practice</a:t>
            </a:r>
          </a:p>
          <a:p>
            <a:r>
              <a:rPr lang="en-US" sz="2800" b="1" dirty="0">
                <a:latin typeface="+mj-lt"/>
              </a:rPr>
              <a:t>Client voice / client-as-teacher</a:t>
            </a:r>
          </a:p>
          <a:p>
            <a:r>
              <a:rPr lang="en-US" sz="2800" b="1" dirty="0">
                <a:latin typeface="+mj-lt"/>
              </a:rPr>
              <a:t>Interviewing skills (questioning techniques, setting role expectations, process, plain language communication, emotional realities, establishing client supports, etc.)</a:t>
            </a:r>
          </a:p>
        </p:txBody>
      </p:sp>
    </p:spTree>
    <p:extLst>
      <p:ext uri="{BB962C8B-B14F-4D97-AF65-F5344CB8AC3E}">
        <p14:creationId xmlns:p14="http://schemas.microsoft.com/office/powerpoint/2010/main" val="170856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EB1C3-F01B-4EE8-9F59-76388E40D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52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Thanks for Coming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91D1D-7DF3-4D14-B1E5-4723D9D47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77" y="190500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>
              <a:latin typeface="+mj-lt"/>
            </a:endParaRPr>
          </a:p>
          <a:p>
            <a:pPr marL="0" indent="0">
              <a:buNone/>
            </a:pPr>
            <a:endParaRPr lang="en-US" sz="3200" b="1" dirty="0">
              <a:latin typeface="+mj-lt"/>
            </a:endParaRPr>
          </a:p>
          <a:p>
            <a:pPr marL="0" indent="0">
              <a:buNone/>
            </a:pPr>
            <a:endParaRPr lang="en-US" sz="3200" b="1" dirty="0">
              <a:latin typeface="+mj-lt"/>
            </a:endParaRPr>
          </a:p>
          <a:p>
            <a:pPr marL="0" indent="0">
              <a:buNone/>
            </a:pPr>
            <a:endParaRPr lang="en-US" sz="3200" b="1" dirty="0">
              <a:latin typeface="+mj-lt"/>
            </a:endParaRPr>
          </a:p>
          <a:p>
            <a:pPr marL="0" indent="0">
              <a:buNone/>
            </a:pPr>
            <a:r>
              <a:rPr lang="en-US" sz="3200" b="1" dirty="0">
                <a:latin typeface="+mj-lt"/>
              </a:rPr>
              <a:t>This program should be informative and fun</a:t>
            </a:r>
          </a:p>
          <a:p>
            <a:pPr marL="0" indent="0">
              <a:buNone/>
            </a:pPr>
            <a:r>
              <a:rPr lang="en-US" sz="3200" b="1" dirty="0">
                <a:latin typeface="+mj-lt"/>
              </a:rPr>
              <a:t>… and help you make your courses better</a:t>
            </a:r>
          </a:p>
          <a:p>
            <a:pPr marL="0" indent="0">
              <a:buNone/>
            </a:pPr>
            <a:r>
              <a:rPr lang="en-US" sz="3200" b="1" dirty="0">
                <a:latin typeface="+mj-lt"/>
              </a:rPr>
              <a:t>… and improve your students’ learning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9B94D9-604F-490D-BC87-B12903653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225" y="1905000"/>
            <a:ext cx="325755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304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A596A-299B-8043-9952-C2C523A8C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What’s Stone Soup Good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93C81-825C-054C-B7CE-FE3576075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latin typeface="+mj-lt"/>
              </a:rPr>
              <a:t>A survey course (and DR)</a:t>
            </a:r>
          </a:p>
          <a:p>
            <a:r>
              <a:rPr lang="en-US" sz="3200" b="1" dirty="0">
                <a:latin typeface="+mj-lt"/>
              </a:rPr>
              <a:t>First year students (with more supports)</a:t>
            </a:r>
          </a:p>
          <a:p>
            <a:r>
              <a:rPr lang="en-US" sz="3200" b="1" dirty="0">
                <a:latin typeface="+mj-lt"/>
              </a:rPr>
              <a:t>A one-term course (start early)</a:t>
            </a:r>
          </a:p>
          <a:p>
            <a:r>
              <a:rPr lang="en-US" sz="3200" b="1" dirty="0">
                <a:latin typeface="+mj-lt"/>
              </a:rPr>
              <a:t>Almost any area of law</a:t>
            </a:r>
          </a:p>
          <a:p>
            <a:r>
              <a:rPr lang="en-US" sz="3200" b="1" dirty="0">
                <a:latin typeface="+mj-lt"/>
              </a:rPr>
              <a:t>Interviewing clients, lawyers and/or other legal actors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88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22C1-5F27-B94C-92BE-1F176832E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457200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What I Would Do Differently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582C1-93A7-2842-85DD-E6CFE47B7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latin typeface="+mj-lt"/>
              </a:rPr>
              <a:t>More on ethics earlier in the course</a:t>
            </a:r>
          </a:p>
          <a:p>
            <a:r>
              <a:rPr lang="en-US" sz="3200" b="1" dirty="0">
                <a:latin typeface="+mj-lt"/>
              </a:rPr>
              <a:t>Research ethics board approval for students and me </a:t>
            </a:r>
          </a:p>
          <a:p>
            <a:r>
              <a:rPr lang="en-US" sz="3200" b="1" dirty="0">
                <a:latin typeface="+mj-lt"/>
              </a:rPr>
              <a:t>More office hours / one-on-one student time</a:t>
            </a:r>
          </a:p>
          <a:p>
            <a:r>
              <a:rPr lang="en-US" sz="3200" b="1" dirty="0">
                <a:latin typeface="+mj-lt"/>
              </a:rPr>
              <a:t>Less lenient about choice of client (not “the more dramatic the better”)</a:t>
            </a:r>
          </a:p>
          <a:p>
            <a:r>
              <a:rPr lang="en-US" sz="3200" b="1" dirty="0">
                <a:latin typeface="+mj-lt"/>
              </a:rPr>
              <a:t>A “Stone Soup” course?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68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71369-20A7-43CE-8150-2D129FB81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Michaela </a:t>
            </a:r>
            <a:r>
              <a:rPr lang="en-US" sz="5400" b="1" dirty="0" err="1">
                <a:solidFill>
                  <a:srgbClr val="032BD3"/>
                </a:solidFill>
              </a:rPr>
              <a:t>Keet</a:t>
            </a:r>
            <a:r>
              <a:rPr lang="en-US" sz="5400" b="1" dirty="0">
                <a:solidFill>
                  <a:srgbClr val="032BD3"/>
                </a:solidFill>
              </a:rPr>
              <a:t> - Negotiation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C8E35-5C7C-4A03-A30D-F26950887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+mj-lt"/>
              </a:rPr>
              <a:t>University of Saskatchewan, </a:t>
            </a:r>
            <a:r>
              <a:rPr lang="en-US" sz="3200" b="1" dirty="0" err="1">
                <a:latin typeface="+mj-lt"/>
              </a:rPr>
              <a:t>Saskatoon</a:t>
            </a:r>
            <a:endParaRPr lang="en-US" sz="3200" b="1" dirty="0">
              <a:latin typeface="+mj-lt"/>
            </a:endParaRPr>
          </a:p>
          <a:p>
            <a:r>
              <a:rPr lang="en-US" sz="3200" b="1" dirty="0">
                <a:latin typeface="+mj-lt"/>
              </a:rPr>
              <a:t>Upper year elective building on mandatory 1</a:t>
            </a:r>
            <a:r>
              <a:rPr lang="en-US" sz="3200" b="1" baseline="30000" dirty="0">
                <a:latin typeface="+mj-lt"/>
              </a:rPr>
              <a:t>st</a:t>
            </a:r>
            <a:r>
              <a:rPr lang="en-US" sz="3200" b="1" dirty="0">
                <a:latin typeface="+mj-lt"/>
              </a:rPr>
              <a:t> Year DR Program</a:t>
            </a:r>
          </a:p>
          <a:p>
            <a:r>
              <a:rPr lang="en-US" sz="3200" b="1" dirty="0">
                <a:latin typeface="+mj-lt"/>
              </a:rPr>
              <a:t>Negotiation course explores:</a:t>
            </a:r>
          </a:p>
          <a:p>
            <a:pPr lvl="1"/>
            <a:r>
              <a:rPr lang="en-US" sz="3200" b="1" dirty="0">
                <a:latin typeface="+mj-lt"/>
              </a:rPr>
              <a:t>Negotiation frameworks and skills</a:t>
            </a:r>
          </a:p>
          <a:p>
            <a:pPr lvl="1"/>
            <a:r>
              <a:rPr lang="en-US" sz="3200" b="1" dirty="0">
                <a:latin typeface="+mj-lt"/>
              </a:rPr>
              <a:t>Orientations to legal problems and professional identity</a:t>
            </a:r>
          </a:p>
          <a:p>
            <a:r>
              <a:rPr lang="en-US" sz="3200" b="1" dirty="0">
                <a:latin typeface="+mj-lt"/>
              </a:rPr>
              <a:t>72 students across 4 sections</a:t>
            </a:r>
          </a:p>
        </p:txBody>
      </p:sp>
    </p:spTree>
    <p:extLst>
      <p:ext uri="{BB962C8B-B14F-4D97-AF65-F5344CB8AC3E}">
        <p14:creationId xmlns:p14="http://schemas.microsoft.com/office/powerpoint/2010/main" val="377689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923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F05D1"/>
                </a:solidFill>
              </a:rPr>
              <a:t>Assignment Structure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j-lt"/>
              </a:rPr>
              <a:t>Part of weekly reflection portfolio (40%)</a:t>
            </a:r>
          </a:p>
          <a:p>
            <a:r>
              <a:rPr lang="en-US" sz="3200" b="1" dirty="0">
                <a:latin typeface="+mj-lt"/>
              </a:rPr>
              <a:t>Week 6:  after segment on client interests, communication and interviewing, and before a 4-way lawyer/client negotiation</a:t>
            </a:r>
          </a:p>
          <a:p>
            <a:r>
              <a:rPr lang="en-US" sz="3200" b="1" dirty="0">
                <a:latin typeface="+mj-lt"/>
              </a:rPr>
              <a:t>2-page reflection on negotiation and lawyers’ work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467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F05D1"/>
                </a:solidFill>
              </a:rPr>
              <a:t>Lessons for Students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>
                <a:latin typeface="+mj-lt"/>
              </a:rPr>
              <a:t>Interviewing / communication practice</a:t>
            </a:r>
          </a:p>
          <a:p>
            <a:r>
              <a:rPr lang="en-US" sz="3200" b="1" dirty="0">
                <a:latin typeface="+mj-lt"/>
              </a:rPr>
              <a:t>Distinguishing procedural, psychological, and substantive client interests</a:t>
            </a:r>
          </a:p>
          <a:p>
            <a:r>
              <a:rPr lang="en-US" sz="3200" b="1" dirty="0">
                <a:latin typeface="+mj-lt"/>
              </a:rPr>
              <a:t>Reflect on tensions in lawyer’s role</a:t>
            </a:r>
          </a:p>
          <a:p>
            <a:pPr lvl="1"/>
            <a:r>
              <a:rPr lang="en-US" sz="3200" b="1" dirty="0">
                <a:latin typeface="+mj-lt"/>
              </a:rPr>
              <a:t>Managing client expectations &amp; building trust</a:t>
            </a:r>
          </a:p>
          <a:p>
            <a:pPr lvl="1"/>
            <a:r>
              <a:rPr lang="en-US" sz="3200" b="1" dirty="0">
                <a:latin typeface="+mj-lt"/>
              </a:rPr>
              <a:t>Developing durable solutions to longer-term conflicts</a:t>
            </a:r>
          </a:p>
          <a:p>
            <a:pPr lvl="1"/>
            <a:r>
              <a:rPr lang="en-US" sz="3200" b="1" dirty="0">
                <a:latin typeface="+mj-lt"/>
              </a:rPr>
              <a:t>Cognitive biases</a:t>
            </a:r>
          </a:p>
          <a:p>
            <a:r>
              <a:rPr lang="en-US" sz="3200" b="1" dirty="0">
                <a:latin typeface="+mj-lt"/>
              </a:rPr>
              <a:t>Overall relationship between A2J &amp; DR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48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F05D1"/>
                </a:solidFill>
              </a:rPr>
              <a:t>Next time?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j-lt"/>
              </a:rPr>
              <a:t>Completion of work mid-term, as foundation for 2</a:t>
            </a:r>
            <a:r>
              <a:rPr lang="en-US" sz="3200" b="1" baseline="30000" dirty="0">
                <a:latin typeface="+mj-lt"/>
              </a:rPr>
              <a:t>nd</a:t>
            </a:r>
            <a:r>
              <a:rPr lang="en-US" sz="3200" b="1" dirty="0">
                <a:latin typeface="+mj-lt"/>
              </a:rPr>
              <a:t> half of course</a:t>
            </a:r>
          </a:p>
          <a:p>
            <a:r>
              <a:rPr lang="en-US" sz="3200" b="1" dirty="0">
                <a:latin typeface="+mj-lt"/>
              </a:rPr>
              <a:t>Ethics?</a:t>
            </a:r>
          </a:p>
          <a:p>
            <a:r>
              <a:rPr lang="en-US" sz="3200" b="1" dirty="0">
                <a:latin typeface="+mj-lt"/>
              </a:rPr>
              <a:t>In-class debrief re universal themes</a:t>
            </a:r>
          </a:p>
          <a:p>
            <a:r>
              <a:rPr lang="en-US" sz="3200" b="1" dirty="0">
                <a:latin typeface="+mj-lt"/>
              </a:rPr>
              <a:t>Continue to keep it simple!</a:t>
            </a:r>
          </a:p>
        </p:txBody>
      </p:sp>
    </p:spTree>
    <p:extLst>
      <p:ext uri="{BB962C8B-B14F-4D97-AF65-F5344CB8AC3E}">
        <p14:creationId xmlns:p14="http://schemas.microsoft.com/office/powerpoint/2010/main" val="420024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BF074-9D2B-47C9-BD25-8ED932168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615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F05D1"/>
                </a:solidFill>
              </a:rPr>
              <a:t>For More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67A20-3E0C-4082-9E0D-2283CD701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+mj-lt"/>
              </a:rPr>
              <a:t>Stone Soup Website:</a:t>
            </a:r>
          </a:p>
          <a:p>
            <a:r>
              <a:rPr lang="en-US" sz="3200" b="1" dirty="0">
                <a:latin typeface="+mj-lt"/>
              </a:rPr>
              <a:t>law.missouri.edu/</a:t>
            </a:r>
            <a:r>
              <a:rPr lang="en-US" sz="3200" b="1" dirty="0" err="1">
                <a:latin typeface="+mj-lt"/>
              </a:rPr>
              <a:t>drle</a:t>
            </a:r>
            <a:r>
              <a:rPr lang="en-US" sz="3200" b="1" dirty="0">
                <a:latin typeface="+mj-lt"/>
              </a:rPr>
              <a:t>/stone-soup</a:t>
            </a:r>
          </a:p>
          <a:p>
            <a:pPr marL="0" indent="0">
              <a:buNone/>
            </a:pPr>
            <a:endParaRPr lang="en-US" sz="3200" b="1" dirty="0">
              <a:latin typeface="+mj-lt"/>
            </a:endParaRPr>
          </a:p>
          <a:p>
            <a:pPr marL="0" indent="0">
              <a:buNone/>
            </a:pPr>
            <a:r>
              <a:rPr lang="en-US" sz="3200" b="1" dirty="0">
                <a:latin typeface="+mj-lt"/>
              </a:rPr>
              <a:t>John </a:t>
            </a:r>
            <a:r>
              <a:rPr lang="en-US" sz="3200" b="1" dirty="0" err="1">
                <a:latin typeface="+mj-lt"/>
              </a:rPr>
              <a:t>Lande’s</a:t>
            </a:r>
            <a:r>
              <a:rPr lang="en-US" sz="3200" b="1" dirty="0">
                <a:latin typeface="+mj-lt"/>
              </a:rPr>
              <a:t> email:</a:t>
            </a:r>
          </a:p>
          <a:p>
            <a:r>
              <a:rPr lang="en-US" sz="3200" b="1" dirty="0">
                <a:latin typeface="+mj-lt"/>
              </a:rPr>
              <a:t>landej@missouri.edu</a:t>
            </a:r>
          </a:p>
        </p:txBody>
      </p:sp>
    </p:spTree>
    <p:extLst>
      <p:ext uri="{BB962C8B-B14F-4D97-AF65-F5344CB8AC3E}">
        <p14:creationId xmlns:p14="http://schemas.microsoft.com/office/powerpoint/2010/main" val="35166101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1FDE3-8121-4AA1-9377-A3B312B9A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Share Your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791ED-0447-4E54-9D9B-B88C1EBE7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480"/>
            <a:ext cx="80772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+mj-lt"/>
              </a:rPr>
              <a:t>You probably haven’t done something labeled “Stone Soup” but may have done something similar</a:t>
            </a:r>
          </a:p>
          <a:p>
            <a:r>
              <a:rPr lang="en-US" sz="3200" b="1" dirty="0">
                <a:latin typeface="+mj-lt"/>
              </a:rPr>
              <a:t>What worked well?</a:t>
            </a:r>
          </a:p>
          <a:p>
            <a:r>
              <a:rPr lang="en-US" sz="3200" b="1" dirty="0">
                <a:latin typeface="+mj-lt"/>
              </a:rPr>
              <a:t>What was hard or didn’t work as you wanted?</a:t>
            </a:r>
          </a:p>
        </p:txBody>
      </p:sp>
    </p:spTree>
    <p:extLst>
      <p:ext uri="{BB962C8B-B14F-4D97-AF65-F5344CB8AC3E}">
        <p14:creationId xmlns:p14="http://schemas.microsoft.com/office/powerpoint/2010/main" val="256552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1B9C9-54C1-4B1F-9DC7-2686C6BFE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892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Concerns About Using SSP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028AF-373C-467F-B5A9-9FC3C3478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338" y="208788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>
              <a:latin typeface="+mj-lt"/>
            </a:endParaRPr>
          </a:p>
          <a:p>
            <a:r>
              <a:rPr lang="en-US" sz="3200" b="1" dirty="0">
                <a:latin typeface="+mj-lt"/>
              </a:rPr>
              <a:t>Why might it be hard for you to use SSP in your courses?</a:t>
            </a:r>
          </a:p>
          <a:p>
            <a:r>
              <a:rPr lang="en-US" sz="3200" b="1" dirty="0">
                <a:latin typeface="+mj-lt"/>
              </a:rPr>
              <a:t>What could you do to make it work well?</a:t>
            </a:r>
          </a:p>
          <a:p>
            <a:pPr marL="0" indent="0">
              <a:buNone/>
            </a:pPr>
            <a:endParaRPr lang="en-US" sz="3200" b="1" dirty="0">
              <a:latin typeface="+mj-lt"/>
            </a:endParaRPr>
          </a:p>
          <a:p>
            <a:pPr marL="0" indent="0">
              <a:buNone/>
            </a:pP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453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78F26-1657-47DB-8860-C7197C7C8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DF56C-5B81-485C-AA30-CDEAB0687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b="1" dirty="0">
              <a:solidFill>
                <a:srgbClr val="032BD3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US" sz="6600" b="1" dirty="0">
                <a:solidFill>
                  <a:srgbClr val="032BD3"/>
                </a:solidFill>
                <a:latin typeface="+mj-lt"/>
              </a:rPr>
              <a:t>Thank you very much!</a:t>
            </a:r>
          </a:p>
        </p:txBody>
      </p:sp>
    </p:spTree>
    <p:extLst>
      <p:ext uri="{BB962C8B-B14F-4D97-AF65-F5344CB8AC3E}">
        <p14:creationId xmlns:p14="http://schemas.microsoft.com/office/powerpoint/2010/main" val="358843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1FDD-B11B-4824-8712-ACF1C8F33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Our Panel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1137F-1CE6-424C-A04D-690571BE0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j-lt"/>
              </a:rPr>
              <a:t>John Lande (Missouri) – Co-Director, Stone Soup Project</a:t>
            </a:r>
          </a:p>
          <a:p>
            <a:r>
              <a:rPr lang="en-US" sz="3200" b="1" dirty="0">
                <a:latin typeface="+mj-lt"/>
              </a:rPr>
              <a:t>Martha Simmons (</a:t>
            </a:r>
            <a:r>
              <a:rPr lang="en-US" sz="3200" b="1" dirty="0" err="1">
                <a:latin typeface="+mj-lt"/>
              </a:rPr>
              <a:t>Osgoode</a:t>
            </a:r>
            <a:r>
              <a:rPr lang="en-US" sz="3200" b="1" dirty="0">
                <a:latin typeface="+mj-lt"/>
              </a:rPr>
              <a:t> Hall) – Mediation</a:t>
            </a:r>
          </a:p>
          <a:p>
            <a:r>
              <a:rPr lang="en-US" sz="3200" b="1" dirty="0">
                <a:latin typeface="+mj-lt"/>
              </a:rPr>
              <a:t>Gemma Smyth (Windsor) – Access to Justice</a:t>
            </a:r>
          </a:p>
          <a:p>
            <a:r>
              <a:rPr lang="en-US" sz="3200" b="1" dirty="0">
                <a:latin typeface="+mj-lt"/>
              </a:rPr>
              <a:t>Michaela </a:t>
            </a:r>
            <a:r>
              <a:rPr lang="en-US" sz="3200" b="1" dirty="0" err="1">
                <a:latin typeface="+mj-lt"/>
              </a:rPr>
              <a:t>Keet</a:t>
            </a:r>
            <a:r>
              <a:rPr lang="en-US" sz="3200" b="1" dirty="0">
                <a:latin typeface="+mj-lt"/>
              </a:rPr>
              <a:t> (Saskatchewan) - Negotiation</a:t>
            </a:r>
          </a:p>
        </p:txBody>
      </p:sp>
    </p:spTree>
    <p:extLst>
      <p:ext uri="{BB962C8B-B14F-4D97-AF65-F5344CB8AC3E}">
        <p14:creationId xmlns:p14="http://schemas.microsoft.com/office/powerpoint/2010/main" val="70505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8A0DA-BA79-4703-9868-25117356B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B2391-7D8A-4E02-A705-006A6BA7F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+mj-lt"/>
              </a:rPr>
              <a:t>Generally describe Stone Soup Project</a:t>
            </a:r>
          </a:p>
          <a:p>
            <a:r>
              <a:rPr lang="en-US" sz="3200" b="1" dirty="0">
                <a:latin typeface="+mj-lt"/>
              </a:rPr>
              <a:t>Presentations about panelists’ SSP experiences and advice for colleagues</a:t>
            </a:r>
          </a:p>
          <a:p>
            <a:r>
              <a:rPr lang="en-US" sz="3200" b="1" u="sng" dirty="0">
                <a:latin typeface="+mj-lt"/>
              </a:rPr>
              <a:t>Really important </a:t>
            </a:r>
            <a:r>
              <a:rPr lang="en-US" sz="3200" b="1" dirty="0">
                <a:latin typeface="+mj-lt"/>
              </a:rPr>
              <a:t>– conversation with you</a:t>
            </a:r>
          </a:p>
          <a:p>
            <a:pPr lvl="1"/>
            <a:r>
              <a:rPr lang="en-US" sz="3200" b="1" dirty="0">
                <a:latin typeface="+mj-lt"/>
              </a:rPr>
              <a:t>Your experiences with similar techniques</a:t>
            </a:r>
          </a:p>
          <a:p>
            <a:pPr lvl="1"/>
            <a:r>
              <a:rPr lang="en-US" sz="3200" b="1" dirty="0">
                <a:latin typeface="+mj-lt"/>
              </a:rPr>
              <a:t>Concerns about using SSP in your courses</a:t>
            </a:r>
          </a:p>
        </p:txBody>
      </p:sp>
    </p:spTree>
    <p:extLst>
      <p:ext uri="{BB962C8B-B14F-4D97-AF65-F5344CB8AC3E}">
        <p14:creationId xmlns:p14="http://schemas.microsoft.com/office/powerpoint/2010/main" val="244425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3D74A-BC9C-48E0-A18E-8E980390E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Stone Soup Process -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95BB6-2859-4AA5-814A-388EF402A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en-US" altLang="en-US" sz="3200" b="1" dirty="0">
                <a:solidFill>
                  <a:srgbClr val="080808"/>
                </a:solidFill>
                <a:latin typeface="+mj-lt"/>
              </a:rPr>
              <a:t>We will use SSP process of eliciting and disseminating knowledge from this program</a:t>
            </a:r>
          </a:p>
          <a:p>
            <a:pPr>
              <a:buFontTx/>
              <a:buChar char="•"/>
            </a:pPr>
            <a:r>
              <a:rPr lang="en-US" altLang="en-US" sz="3200" b="1" dirty="0">
                <a:solidFill>
                  <a:srgbClr val="080808"/>
                </a:solidFill>
                <a:latin typeface="+mj-lt"/>
              </a:rPr>
              <a:t>Notetaker take notes without names</a:t>
            </a:r>
          </a:p>
          <a:p>
            <a:pPr>
              <a:buFontTx/>
              <a:buChar char="•"/>
            </a:pPr>
            <a:r>
              <a:rPr lang="en-US" altLang="en-US" sz="3200" b="1" dirty="0">
                <a:solidFill>
                  <a:srgbClr val="080808"/>
                </a:solidFill>
                <a:latin typeface="+mj-lt"/>
              </a:rPr>
              <a:t>We will distribute summary afterwards</a:t>
            </a:r>
          </a:p>
          <a:p>
            <a:pPr>
              <a:buFontTx/>
              <a:buChar char="•"/>
            </a:pPr>
            <a:r>
              <a:rPr lang="en-US" altLang="en-US" sz="3200" b="1" dirty="0">
                <a:solidFill>
                  <a:srgbClr val="080808"/>
                </a:solidFill>
                <a:latin typeface="+mj-lt"/>
              </a:rPr>
              <a:t>If you don’t want your statements to be included, let notetaker know</a:t>
            </a:r>
          </a:p>
          <a:p>
            <a:pPr>
              <a:buFontTx/>
              <a:buChar char="•"/>
            </a:pPr>
            <a:r>
              <a:rPr lang="en-US" altLang="en-US" sz="3200" b="1" dirty="0">
                <a:solidFill>
                  <a:srgbClr val="080808"/>
                </a:solidFill>
                <a:latin typeface="+mj-lt"/>
              </a:rPr>
              <a:t>Questions?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33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25FB7-CE17-427B-B0C8-D8AD06654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32BD3"/>
                </a:solidFill>
              </a:rPr>
              <a:t>Genesis of Stone Soup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1D116-8DC5-4BED-B39E-8758635CB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latin typeface="+mj-lt"/>
              </a:rPr>
              <a:t>Started in 2017, originally to produce accounts of actual negotiations for research</a:t>
            </a:r>
          </a:p>
          <a:p>
            <a:r>
              <a:rPr lang="en-US" sz="3200" b="1" dirty="0">
                <a:latin typeface="+mj-lt"/>
              </a:rPr>
              <a:t>Plan was students would conduct interviews about actual cases for central database</a:t>
            </a:r>
          </a:p>
          <a:p>
            <a:r>
              <a:rPr lang="en-US" sz="3200" b="1" dirty="0">
                <a:latin typeface="+mj-lt"/>
              </a:rPr>
              <a:t>We decided that this was too ambitious, so we primarily focus now on teaching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61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E209-5F99-4958-B0FB-DA085E7F4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477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Current Focus of SSP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59947-D1A3-4877-A480-A054085B0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j-lt"/>
              </a:rPr>
              <a:t>Collaboration to produce knowledge about actual practice, noting relationship between theory and practice</a:t>
            </a:r>
          </a:p>
          <a:p>
            <a:r>
              <a:rPr lang="en-US" sz="3200" b="1" dirty="0">
                <a:latin typeface="+mj-lt"/>
              </a:rPr>
              <a:t>In courses and continuing education programs</a:t>
            </a:r>
          </a:p>
          <a:p>
            <a:r>
              <a:rPr lang="en-US" sz="3200" b="1" dirty="0">
                <a:latin typeface="+mj-lt"/>
              </a:rPr>
              <a:t>Being more systematic about things people have been doing a long time</a:t>
            </a:r>
          </a:p>
          <a:p>
            <a:r>
              <a:rPr lang="en-US" sz="3200" b="1" dirty="0">
                <a:latin typeface="+mj-lt"/>
              </a:rPr>
              <a:t>Not just traditional ADR – virtually all law is dispute prevention and resolution</a:t>
            </a:r>
          </a:p>
          <a:p>
            <a:endParaRPr lang="en-US" sz="3200" b="1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52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DD82-7A85-4128-90D3-2C351FAFC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SSP Activity in Law Schools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EAB63-3ABC-4C0C-82DC-3B3D4ACF2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b="1" dirty="0">
                <a:latin typeface="+mj-lt"/>
              </a:rPr>
              <a:t>Law school courses this year:</a:t>
            </a:r>
          </a:p>
          <a:p>
            <a:pPr lvl="1"/>
            <a:r>
              <a:rPr lang="en-US" sz="3200" b="1" dirty="0">
                <a:latin typeface="+mj-lt"/>
              </a:rPr>
              <a:t>almost 1000 students </a:t>
            </a:r>
          </a:p>
          <a:p>
            <a:pPr lvl="1"/>
            <a:r>
              <a:rPr lang="en-US" sz="3200" b="1" dirty="0">
                <a:latin typeface="+mj-lt"/>
              </a:rPr>
              <a:t>in 40 classes covering 12 subjects</a:t>
            </a:r>
          </a:p>
          <a:p>
            <a:pPr lvl="1"/>
            <a:r>
              <a:rPr lang="en-US" sz="3200" b="1" dirty="0">
                <a:latin typeface="+mj-lt"/>
              </a:rPr>
              <a:t>taught by 32 faculty from 25 schools </a:t>
            </a:r>
          </a:p>
          <a:p>
            <a:pPr lvl="1"/>
            <a:r>
              <a:rPr lang="en-US" sz="3200" b="1" dirty="0">
                <a:latin typeface="+mj-lt"/>
              </a:rPr>
              <a:t>in 3 countries</a:t>
            </a:r>
          </a:p>
          <a:p>
            <a:r>
              <a:rPr lang="en-US" sz="3400" b="1" dirty="0">
                <a:latin typeface="+mj-lt"/>
              </a:rPr>
              <a:t>So far, we know of 25 classes next year</a:t>
            </a:r>
          </a:p>
          <a:p>
            <a:r>
              <a:rPr lang="en-US" sz="3200" b="1" dirty="0">
                <a:latin typeface="+mj-lt"/>
              </a:rPr>
              <a:t>Most courses are traditional ADR courses, but also Access to Justice, Evidence, Externship, Trusts &amp; Estates, and others</a:t>
            </a:r>
          </a:p>
          <a:p>
            <a:endParaRPr lang="en-US" sz="3200" b="1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5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FD6CA-A4E2-4D15-B7BF-A1196F420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32BD3"/>
                </a:solidFill>
              </a:rPr>
              <a:t>Interviews and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21E40-1385-4A40-B07A-DC8F6ED7B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latin typeface="+mj-lt"/>
              </a:rPr>
              <a:t>Most assignments involve interviews of lawyer-advocates, neutrals, and/or parties</a:t>
            </a:r>
          </a:p>
          <a:p>
            <a:pPr lvl="1"/>
            <a:r>
              <a:rPr lang="en-US" sz="3200" b="1" dirty="0">
                <a:latin typeface="+mj-lt"/>
              </a:rPr>
              <a:t>Some faculty used SSP model documents with little or no modification</a:t>
            </a:r>
          </a:p>
          <a:p>
            <a:pPr lvl="1"/>
            <a:r>
              <a:rPr lang="en-US" sz="3200" b="1" dirty="0">
                <a:latin typeface="+mj-lt"/>
              </a:rPr>
              <a:t>Some created their own materials</a:t>
            </a:r>
          </a:p>
          <a:p>
            <a:r>
              <a:rPr lang="en-US" sz="3200" b="1" dirty="0">
                <a:latin typeface="+mj-lt"/>
              </a:rPr>
              <a:t>Some observations of mediations or court</a:t>
            </a:r>
          </a:p>
          <a:p>
            <a:r>
              <a:rPr lang="en-US" sz="3200" b="1" dirty="0">
                <a:latin typeface="+mj-lt"/>
              </a:rPr>
              <a:t>Great opportunity to focus on A2J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03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3991</TotalTime>
  <Words>1056</Words>
  <Application>Microsoft Office PowerPoint</Application>
  <PresentationFormat>On-screen Show (4:3)</PresentationFormat>
  <Paragraphs>176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Calibri</vt:lpstr>
      <vt:lpstr>Constantia</vt:lpstr>
      <vt:lpstr>Wingdings 2</vt:lpstr>
      <vt:lpstr>Flow</vt:lpstr>
      <vt:lpstr>Benefitting From the  Stone Soup Project</vt:lpstr>
      <vt:lpstr>Thanks for Coming</vt:lpstr>
      <vt:lpstr>Our Panel</vt:lpstr>
      <vt:lpstr>Today’s Agenda</vt:lpstr>
      <vt:lpstr>Stone Soup Process - Today</vt:lpstr>
      <vt:lpstr>Genesis of Stone Soup Project</vt:lpstr>
      <vt:lpstr>Current Focus of SSP</vt:lpstr>
      <vt:lpstr>SSP Activity in Law Schools</vt:lpstr>
      <vt:lpstr>Interviews and Observations</vt:lpstr>
      <vt:lpstr>Flexible Assignments</vt:lpstr>
      <vt:lpstr>Benefits of SSP Assignments</vt:lpstr>
      <vt:lpstr>It’s A Great Idea, But . . . </vt:lpstr>
      <vt:lpstr>Martha Simmons - Mediation</vt:lpstr>
      <vt:lpstr>Interviews and Grading</vt:lpstr>
      <vt:lpstr>Lessons for Students</vt:lpstr>
      <vt:lpstr>Next Time</vt:lpstr>
      <vt:lpstr>Gemma Smyth - Access to Justice</vt:lpstr>
      <vt:lpstr>Stone Soup Assignment</vt:lpstr>
      <vt:lpstr>Lessons for Students</vt:lpstr>
      <vt:lpstr>What’s Stone Soup Good For?</vt:lpstr>
      <vt:lpstr>What I Would Do Differently</vt:lpstr>
      <vt:lpstr>Michaela Keet - Negotiation</vt:lpstr>
      <vt:lpstr>Assignment Structure </vt:lpstr>
      <vt:lpstr>Lessons for Students </vt:lpstr>
      <vt:lpstr>Next time?</vt:lpstr>
      <vt:lpstr>For More Information</vt:lpstr>
      <vt:lpstr>Share Your Experiences</vt:lpstr>
      <vt:lpstr>Concerns About Using SSP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Lande</dc:creator>
  <cp:lastModifiedBy>John Lande</cp:lastModifiedBy>
  <cp:revision>320</cp:revision>
  <dcterms:created xsi:type="dcterms:W3CDTF">2011-07-15T17:41:49Z</dcterms:created>
  <dcterms:modified xsi:type="dcterms:W3CDTF">2018-05-12T11:09:28Z</dcterms:modified>
</cp:coreProperties>
</file>